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56" r:id="rId2"/>
    <p:sldId id="681" r:id="rId3"/>
    <p:sldId id="682" r:id="rId4"/>
    <p:sldId id="683" r:id="rId5"/>
    <p:sldId id="668" r:id="rId6"/>
    <p:sldId id="669" r:id="rId7"/>
    <p:sldId id="670" r:id="rId8"/>
    <p:sldId id="710" r:id="rId9"/>
    <p:sldId id="707" r:id="rId10"/>
    <p:sldId id="709" r:id="rId11"/>
    <p:sldId id="704" r:id="rId12"/>
    <p:sldId id="706" r:id="rId13"/>
    <p:sldId id="689" r:id="rId14"/>
    <p:sldId id="738" r:id="rId15"/>
    <p:sldId id="671" r:id="rId16"/>
    <p:sldId id="672" r:id="rId17"/>
    <p:sldId id="673" r:id="rId18"/>
    <p:sldId id="674" r:id="rId19"/>
    <p:sldId id="712" r:id="rId20"/>
    <p:sldId id="713" r:id="rId21"/>
    <p:sldId id="714" r:id="rId22"/>
    <p:sldId id="715" r:id="rId23"/>
    <p:sldId id="716" r:id="rId24"/>
    <p:sldId id="739" r:id="rId25"/>
    <p:sldId id="678" r:id="rId26"/>
    <p:sldId id="675" r:id="rId27"/>
    <p:sldId id="676" r:id="rId28"/>
    <p:sldId id="680" r:id="rId29"/>
    <p:sldId id="686" r:id="rId30"/>
    <p:sldId id="641" r:id="rId31"/>
    <p:sldId id="642" r:id="rId32"/>
    <p:sldId id="643" r:id="rId33"/>
    <p:sldId id="644" r:id="rId34"/>
    <p:sldId id="645" r:id="rId35"/>
    <p:sldId id="646" r:id="rId36"/>
    <p:sldId id="647" r:id="rId37"/>
    <p:sldId id="524" r:id="rId38"/>
    <p:sldId id="525" r:id="rId39"/>
    <p:sldId id="526" r:id="rId40"/>
    <p:sldId id="475" r:id="rId41"/>
    <p:sldId id="284" r:id="rId42"/>
    <p:sldId id="685" r:id="rId43"/>
    <p:sldId id="735" r:id="rId44"/>
    <p:sldId id="737" r:id="rId45"/>
    <p:sldId id="717" r:id="rId46"/>
    <p:sldId id="400" r:id="rId47"/>
    <p:sldId id="456" r:id="rId48"/>
    <p:sldId id="483" r:id="rId49"/>
    <p:sldId id="690" r:id="rId50"/>
    <p:sldId id="718" r:id="rId51"/>
    <p:sldId id="747" r:id="rId52"/>
    <p:sldId id="688" r:id="rId53"/>
    <p:sldId id="744" r:id="rId54"/>
    <p:sldId id="694" r:id="rId55"/>
    <p:sldId id="745" r:id="rId56"/>
    <p:sldId id="693" r:id="rId57"/>
    <p:sldId id="742" r:id="rId58"/>
    <p:sldId id="695" r:id="rId59"/>
    <p:sldId id="753" r:id="rId60"/>
    <p:sldId id="301" r:id="rId61"/>
    <p:sldId id="697" r:id="rId62"/>
    <p:sldId id="748" r:id="rId63"/>
    <p:sldId id="749" r:id="rId64"/>
    <p:sldId id="741" r:id="rId65"/>
    <p:sldId id="740" r:id="rId66"/>
    <p:sldId id="751" r:id="rId67"/>
    <p:sldId id="752" r:id="rId68"/>
    <p:sldId id="719" r:id="rId69"/>
    <p:sldId id="723" r:id="rId70"/>
    <p:sldId id="725" r:id="rId71"/>
    <p:sldId id="726" r:id="rId72"/>
    <p:sldId id="727" r:id="rId73"/>
    <p:sldId id="728" r:id="rId74"/>
    <p:sldId id="750" r:id="rId75"/>
    <p:sldId id="729" r:id="rId76"/>
    <p:sldId id="494" r:id="rId77"/>
    <p:sldId id="291" r:id="rId78"/>
    <p:sldId id="730" r:id="rId79"/>
    <p:sldId id="292" r:id="rId80"/>
    <p:sldId id="495" r:id="rId81"/>
    <p:sldId id="293" r:id="rId82"/>
    <p:sldId id="496" r:id="rId83"/>
    <p:sldId id="497" r:id="rId84"/>
    <p:sldId id="294" r:id="rId85"/>
    <p:sldId id="722" r:id="rId86"/>
    <p:sldId id="498" r:id="rId87"/>
    <p:sldId id="746" r:id="rId88"/>
    <p:sldId id="731" r:id="rId89"/>
    <p:sldId id="732" r:id="rId90"/>
    <p:sldId id="733" r:id="rId91"/>
    <p:sldId id="734"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93557" autoAdjust="0"/>
  </p:normalViewPr>
  <p:slideViewPr>
    <p:cSldViewPr snapToGrid="0">
      <p:cViewPr>
        <p:scale>
          <a:sx n="50" d="100"/>
          <a:sy n="50" d="100"/>
        </p:scale>
        <p:origin x="176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B8B3A-2615-4583-A9A5-0C7C30815E5C}" type="datetimeFigureOut">
              <a:rPr lang="en-US" smtClean="0"/>
              <a:t>9/16/2025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D3FB66-8E11-4D37-8C1A-72A1080B739D}" type="slidenum">
              <a:rPr lang="en-US" smtClean="0"/>
              <a:t>‹#›</a:t>
            </a:fld>
            <a:endParaRPr lang="en-US"/>
          </a:p>
        </p:txBody>
      </p:sp>
    </p:spTree>
    <p:extLst>
      <p:ext uri="{BB962C8B-B14F-4D97-AF65-F5344CB8AC3E}">
        <p14:creationId xmlns:p14="http://schemas.microsoft.com/office/powerpoint/2010/main" val="1657555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3FB66-8E11-4D37-8C1A-72A1080B739D}" type="slidenum">
              <a:rPr lang="en-US" smtClean="0"/>
              <a:t>1</a:t>
            </a:fld>
            <a:endParaRPr lang="en-US"/>
          </a:p>
        </p:txBody>
      </p:sp>
    </p:spTree>
    <p:extLst>
      <p:ext uri="{BB962C8B-B14F-4D97-AF65-F5344CB8AC3E}">
        <p14:creationId xmlns:p14="http://schemas.microsoft.com/office/powerpoint/2010/main" val="1683084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well-known, for example.</a:t>
            </a:r>
            <a:r>
              <a:rPr lang="en-US" baseline="0" dirty="0"/>
              <a:t> T</a:t>
            </a:r>
            <a:r>
              <a:rPr lang="en-US" dirty="0"/>
              <a:t>hat many </a:t>
            </a:r>
            <a:r>
              <a:rPr lang="en-US" baseline="0" dirty="0"/>
              <a:t>taxa follow the same diversity gradients, despite their dramatically different history. This suggests that these gradients were shaped deterministically by climate and environmental resources. In line with the </a:t>
            </a:r>
            <a:r>
              <a:rPr lang="en-US" baseline="0" dirty="0" err="1"/>
              <a:t>equilibrial</a:t>
            </a:r>
            <a:r>
              <a:rPr lang="en-US" baseline="0" dirty="0"/>
              <a:t> view. </a:t>
            </a:r>
          </a:p>
          <a:p>
            <a:endParaRPr lang="en-US" baseline="0" dirty="0"/>
          </a:p>
          <a:p>
            <a:r>
              <a:rPr lang="en-US" baseline="0" dirty="0"/>
              <a:t>On the other hand, there are many diversity anomalies (such as the Wallace’s line) that would be difficult to explain, using climate alone, without the knowledge of history.</a:t>
            </a:r>
            <a:endParaRPr lang="en-US" dirty="0"/>
          </a:p>
        </p:txBody>
      </p:sp>
      <p:sp>
        <p:nvSpPr>
          <p:cNvPr id="4" name="Slide Number Placeholder 3"/>
          <p:cNvSpPr>
            <a:spLocks noGrp="1"/>
          </p:cNvSpPr>
          <p:nvPr>
            <p:ph type="sldNum" sz="quarter" idx="10"/>
          </p:nvPr>
        </p:nvSpPr>
        <p:spPr/>
        <p:txBody>
          <a:bodyPr/>
          <a:lstStyle/>
          <a:p>
            <a:fld id="{6DE56E63-9157-4174-B7DB-C92621207C2C}" type="slidenum">
              <a:rPr lang="en-US" smtClean="0"/>
              <a:t>33</a:t>
            </a:fld>
            <a:endParaRPr lang="en-US"/>
          </a:p>
        </p:txBody>
      </p:sp>
    </p:spTree>
    <p:extLst>
      <p:ext uri="{BB962C8B-B14F-4D97-AF65-F5344CB8AC3E}">
        <p14:creationId xmlns:p14="http://schemas.microsoft.com/office/powerpoint/2010/main" val="2199370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fossil record further suggests</a:t>
            </a:r>
            <a:r>
              <a:rPr lang="en-US" baseline="0" dirty="0"/>
              <a:t> that marine diversity has increased steadily over time, as the famous </a:t>
            </a:r>
            <a:r>
              <a:rPr lang="en-US" baseline="0" dirty="0" err="1"/>
              <a:t>Sepkoski’s</a:t>
            </a:r>
            <a:r>
              <a:rPr lang="en-US" baseline="0" dirty="0"/>
              <a:t> series illustrates. Which supports the historical view. </a:t>
            </a:r>
          </a:p>
          <a:p>
            <a:endParaRPr lang="en-US" baseline="0" dirty="0"/>
          </a:p>
          <a:p>
            <a:r>
              <a:rPr lang="en-US" baseline="0" dirty="0"/>
              <a:t>But recent revisions of this very same data under different sampling corrections suggest that diversity may have been remarkably stable, in line with the </a:t>
            </a:r>
            <a:r>
              <a:rPr lang="en-US" baseline="0" dirty="0" err="1"/>
              <a:t>equilibrial</a:t>
            </a:r>
            <a:r>
              <a:rPr lang="en-US" baseline="0" dirty="0"/>
              <a:t> view.</a:t>
            </a:r>
            <a:endParaRPr lang="en-US" dirty="0"/>
          </a:p>
        </p:txBody>
      </p:sp>
      <p:sp>
        <p:nvSpPr>
          <p:cNvPr id="4" name="Slide Number Placeholder 3"/>
          <p:cNvSpPr>
            <a:spLocks noGrp="1"/>
          </p:cNvSpPr>
          <p:nvPr>
            <p:ph type="sldNum" sz="quarter" idx="10"/>
          </p:nvPr>
        </p:nvSpPr>
        <p:spPr/>
        <p:txBody>
          <a:bodyPr/>
          <a:lstStyle/>
          <a:p>
            <a:fld id="{6DE56E63-9157-4174-B7DB-C92621207C2C}" type="slidenum">
              <a:rPr lang="en-US" smtClean="0"/>
              <a:t>34</a:t>
            </a:fld>
            <a:endParaRPr lang="en-US"/>
          </a:p>
        </p:txBody>
      </p:sp>
    </p:spTree>
    <p:extLst>
      <p:ext uri="{BB962C8B-B14F-4D97-AF65-F5344CB8AC3E}">
        <p14:creationId xmlns:p14="http://schemas.microsoft.com/office/powerpoint/2010/main" val="1882705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a:t>
            </a:r>
            <a:r>
              <a:rPr lang="en-US" baseline="0" dirty="0"/>
              <a:t> </a:t>
            </a:r>
            <a:r>
              <a:rPr lang="en-US" dirty="0"/>
              <a:t>Island faunas often reinvent forms and functions known from the mainland, suggesting that diversification is deterministic and </a:t>
            </a:r>
            <a:r>
              <a:rPr lang="en-US" dirty="0" err="1"/>
              <a:t>equilibrial</a:t>
            </a:r>
            <a:r>
              <a:rPr lang="en-US" dirty="0"/>
              <a:t>. </a:t>
            </a:r>
          </a:p>
          <a:p>
            <a:endParaRPr lang="en-US" dirty="0"/>
          </a:p>
          <a:p>
            <a:r>
              <a:rPr lang="en-US" dirty="0"/>
              <a:t>Yet, even</a:t>
            </a:r>
            <a:r>
              <a:rPr lang="en-US" baseline="0" dirty="0"/>
              <a:t> among these convergent faunas, Australian marsupials, for example, unique life-forms occasionally emerge. Such as kangaroos. That do not have any analogue among placental mammals.</a:t>
            </a:r>
            <a:endParaRPr lang="en-US" dirty="0"/>
          </a:p>
        </p:txBody>
      </p:sp>
      <p:sp>
        <p:nvSpPr>
          <p:cNvPr id="4" name="Slide Number Placeholder 3"/>
          <p:cNvSpPr>
            <a:spLocks noGrp="1"/>
          </p:cNvSpPr>
          <p:nvPr>
            <p:ph type="sldNum" sz="quarter" idx="10"/>
          </p:nvPr>
        </p:nvSpPr>
        <p:spPr/>
        <p:txBody>
          <a:bodyPr/>
          <a:lstStyle/>
          <a:p>
            <a:fld id="{6DE56E63-9157-4174-B7DB-C92621207C2C}" type="slidenum">
              <a:rPr lang="en-US" smtClean="0"/>
              <a:t>35</a:t>
            </a:fld>
            <a:endParaRPr lang="en-US"/>
          </a:p>
        </p:txBody>
      </p:sp>
    </p:spTree>
    <p:extLst>
      <p:ext uri="{BB962C8B-B14F-4D97-AF65-F5344CB8AC3E}">
        <p14:creationId xmlns:p14="http://schemas.microsoft.com/office/powerpoint/2010/main" val="538410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example for birds and mammals. </a:t>
            </a:r>
            <a:endParaRPr lang="en-US" dirty="0"/>
          </a:p>
        </p:txBody>
      </p:sp>
      <p:sp>
        <p:nvSpPr>
          <p:cNvPr id="4" name="Slide Number Placeholder 3"/>
          <p:cNvSpPr>
            <a:spLocks noGrp="1"/>
          </p:cNvSpPr>
          <p:nvPr>
            <p:ph type="sldNum" sz="quarter" idx="10"/>
          </p:nvPr>
        </p:nvSpPr>
        <p:spPr/>
        <p:txBody>
          <a:bodyPr/>
          <a:lstStyle/>
          <a:p>
            <a:fld id="{7DD3FB66-8E11-4D37-8C1A-72A1080B739D}" type="slidenum">
              <a:rPr lang="en-US" smtClean="0"/>
              <a:t>37</a:t>
            </a:fld>
            <a:endParaRPr lang="en-US"/>
          </a:p>
        </p:txBody>
      </p:sp>
    </p:spTree>
    <p:extLst>
      <p:ext uri="{BB962C8B-B14F-4D97-AF65-F5344CB8AC3E}">
        <p14:creationId xmlns:p14="http://schemas.microsoft.com/office/powerpoint/2010/main" val="135169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Emprical</a:t>
            </a:r>
            <a:r>
              <a:rPr lang="en-US" b="1" dirty="0"/>
              <a:t> example.</a:t>
            </a:r>
            <a:r>
              <a:rPr lang="en-US" b="1" baseline="0" dirty="0"/>
              <a:t> </a:t>
            </a:r>
            <a:r>
              <a:rPr lang="en-US" b="1" baseline="0" dirty="0" err="1"/>
              <a:t>Glassfrogs</a:t>
            </a:r>
            <a:r>
              <a:rPr lang="en-US" b="1" baseline="0" dirty="0"/>
              <a:t> show </a:t>
            </a:r>
            <a:r>
              <a:rPr lang="en-US" b="1" baseline="0" dirty="0" err="1"/>
              <a:t>higherst</a:t>
            </a:r>
            <a:r>
              <a:rPr lang="en-US" b="1" baseline="0" dirty="0"/>
              <a:t> richness at mid-elevations – high diversification, much time, many resources.  They found that time is the best predictor of richness. </a:t>
            </a:r>
            <a:r>
              <a:rPr lang="en-US" b="1" baseline="0" dirty="0" err="1"/>
              <a:t>Glassfrogs</a:t>
            </a:r>
            <a:r>
              <a:rPr lang="en-US" b="1" baseline="0" dirty="0"/>
              <a:t> originated at the mid-elevations and spread into the lowlands and into the highlands</a:t>
            </a:r>
          </a:p>
          <a:p>
            <a:endParaRPr lang="en-US" baseline="0" dirty="0"/>
          </a:p>
          <a:p>
            <a:endParaRPr lang="en-US" baseline="0" dirty="0"/>
          </a:p>
          <a:p>
            <a:r>
              <a:rPr lang="en-US" i="1" baseline="0" dirty="0"/>
              <a:t>Additionally, the authors considered also a non-biological (geometric) explanation. That was not supported. This explanation is a null model, based on the reshuffling of species’ elevational ranges. Like a box of crayons (different lengths, reshuffled, open the box). Highest number of crayons will be in the middle. Most species often found at mid-</a:t>
            </a:r>
            <a:r>
              <a:rPr lang="en-US" i="1" baseline="0" dirty="0" err="1"/>
              <a:t>elevaitons</a:t>
            </a:r>
            <a:r>
              <a:rPr lang="en-US" i="1" baseline="0" dirty="0"/>
              <a:t>. </a:t>
            </a:r>
          </a:p>
          <a:p>
            <a:endParaRPr lang="en-US" i="1" baseline="0" dirty="0"/>
          </a:p>
          <a:p>
            <a:r>
              <a:rPr lang="en-US" i="1" baseline="0" dirty="0"/>
              <a:t>The same can apply to latitude. Most species at mid-latitudes – which is in the tropics, at the equator. These were popular. But later rejected. Conceptually and empirically </a:t>
            </a:r>
          </a:p>
          <a:p>
            <a:endParaRPr lang="en-US" baseline="0" dirty="0"/>
          </a:p>
          <a:p>
            <a:r>
              <a:rPr lang="en-US" b="1" baseline="0" dirty="0"/>
              <a:t>Study supports the historical explanation (time for speciation, combined with niche conservatism)</a:t>
            </a:r>
            <a:endParaRPr lang="en-US" b="1" dirty="0"/>
          </a:p>
        </p:txBody>
      </p:sp>
      <p:sp>
        <p:nvSpPr>
          <p:cNvPr id="4" name="Slide Number Placeholder 3"/>
          <p:cNvSpPr>
            <a:spLocks noGrp="1"/>
          </p:cNvSpPr>
          <p:nvPr>
            <p:ph type="sldNum" sz="quarter" idx="10"/>
          </p:nvPr>
        </p:nvSpPr>
        <p:spPr/>
        <p:txBody>
          <a:bodyPr/>
          <a:lstStyle/>
          <a:p>
            <a:fld id="{7DD3FB66-8E11-4D37-8C1A-72A1080B739D}" type="slidenum">
              <a:rPr lang="en-US" smtClean="0"/>
              <a:t>39</a:t>
            </a:fld>
            <a:endParaRPr lang="en-US"/>
          </a:p>
        </p:txBody>
      </p:sp>
    </p:spTree>
    <p:extLst>
      <p:ext uri="{BB962C8B-B14F-4D97-AF65-F5344CB8AC3E}">
        <p14:creationId xmlns:p14="http://schemas.microsoft.com/office/powerpoint/2010/main" val="1340657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Another example would</a:t>
            </a:r>
            <a:r>
              <a:rPr lang="en-US" b="1" baseline="0" dirty="0"/>
              <a:t> be from the geographic patterns species richness of birds. Here we see communities of birds within a regular grid covering Africa. The number of species is the highest across the dark grid cells</a:t>
            </a:r>
          </a:p>
          <a:p>
            <a:endParaRPr lang="en-US" b="1" baseline="0" dirty="0"/>
          </a:p>
          <a:p>
            <a:r>
              <a:rPr lang="en-US" b="1" baseline="0" dirty="0"/>
              <a:t>Can we design a simple null model that would produce this pattern? What would be the null model, the null </a:t>
            </a:r>
            <a:r>
              <a:rPr lang="en-US" b="1" baseline="0" dirty="0" err="1"/>
              <a:t>expection</a:t>
            </a:r>
            <a:r>
              <a:rPr lang="en-US" b="1" baseline="0" dirty="0"/>
              <a:t>?</a:t>
            </a:r>
            <a:endParaRPr lang="en-US" b="1" dirty="0"/>
          </a:p>
        </p:txBody>
      </p:sp>
      <p:sp>
        <p:nvSpPr>
          <p:cNvPr id="4" name="Slide Number Placeholder 3"/>
          <p:cNvSpPr>
            <a:spLocks noGrp="1"/>
          </p:cNvSpPr>
          <p:nvPr>
            <p:ph type="sldNum" sz="quarter" idx="10"/>
          </p:nvPr>
        </p:nvSpPr>
        <p:spPr/>
        <p:txBody>
          <a:bodyPr/>
          <a:lstStyle/>
          <a:p>
            <a:fld id="{C14C92A7-8360-4E7B-AAE8-94EE2CC768CC}" type="slidenum">
              <a:rPr lang="en-US" smtClean="0"/>
              <a:t>60</a:t>
            </a:fld>
            <a:endParaRPr lang="en-US"/>
          </a:p>
        </p:txBody>
      </p:sp>
    </p:spTree>
    <p:extLst>
      <p:ext uri="{BB962C8B-B14F-4D97-AF65-F5344CB8AC3E}">
        <p14:creationId xmlns:p14="http://schemas.microsoft.com/office/powerpoint/2010/main" val="3315411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DA4F0-118B-B30E-E65B-ECAC95ACDD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7F3F2C-772E-8634-864C-81C3BADB17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A75952-053C-C170-850B-D72E5A0D6DC0}"/>
              </a:ext>
            </a:extLst>
          </p:cNvPr>
          <p:cNvSpPr>
            <a:spLocks noGrp="1"/>
          </p:cNvSpPr>
          <p:nvPr>
            <p:ph type="body" idx="1"/>
          </p:nvPr>
        </p:nvSpPr>
        <p:spPr/>
        <p:txBody>
          <a:bodyPr/>
          <a:lstStyle/>
          <a:p>
            <a:r>
              <a:rPr lang="en-US" b="1" dirty="0" err="1"/>
              <a:t>Emprical</a:t>
            </a:r>
            <a:r>
              <a:rPr lang="en-US" b="1" dirty="0"/>
              <a:t> example.</a:t>
            </a:r>
            <a:r>
              <a:rPr lang="en-US" b="1" baseline="0" dirty="0"/>
              <a:t> </a:t>
            </a:r>
            <a:r>
              <a:rPr lang="en-US" b="1" baseline="0" dirty="0" err="1"/>
              <a:t>Glassfrogs</a:t>
            </a:r>
            <a:r>
              <a:rPr lang="en-US" b="1" baseline="0" dirty="0"/>
              <a:t> show </a:t>
            </a:r>
            <a:r>
              <a:rPr lang="en-US" b="1" baseline="0" dirty="0" err="1"/>
              <a:t>higherst</a:t>
            </a:r>
            <a:r>
              <a:rPr lang="en-US" b="1" baseline="0" dirty="0"/>
              <a:t> richness at mid-elevations – high diversification, much time, many resources.  They found that time is the best predictor of richness. </a:t>
            </a:r>
            <a:r>
              <a:rPr lang="en-US" b="1" baseline="0" dirty="0" err="1"/>
              <a:t>Glassfrogs</a:t>
            </a:r>
            <a:r>
              <a:rPr lang="en-US" b="1" baseline="0" dirty="0"/>
              <a:t> originated at the mid-elevations and spread into the lowlands and into the highlands</a:t>
            </a:r>
          </a:p>
          <a:p>
            <a:endParaRPr lang="en-US" baseline="0" dirty="0"/>
          </a:p>
          <a:p>
            <a:endParaRPr lang="en-US" baseline="0" dirty="0"/>
          </a:p>
          <a:p>
            <a:r>
              <a:rPr lang="en-US" i="1" baseline="0" dirty="0"/>
              <a:t>Additionally, the authors considered also a non-biological (geometric) explanation. That was not supported. This explanation is a null model, based on the reshuffling of species’ elevational ranges. Like a box of crayons (different lengths, reshuffled, open the box). Highest number of crayons will be in the middle. Most species often found at mid-</a:t>
            </a:r>
            <a:r>
              <a:rPr lang="en-US" i="1" baseline="0" dirty="0" err="1"/>
              <a:t>elevaitons</a:t>
            </a:r>
            <a:r>
              <a:rPr lang="en-US" i="1" baseline="0" dirty="0"/>
              <a:t>. </a:t>
            </a:r>
          </a:p>
          <a:p>
            <a:endParaRPr lang="en-US" i="1" baseline="0" dirty="0"/>
          </a:p>
          <a:p>
            <a:r>
              <a:rPr lang="en-US" i="1" baseline="0" dirty="0"/>
              <a:t>The same can apply to latitude. Most species at mid-latitudes – which is in the tropics, at the equator. These were popular. But later rejected. Conceptually and empirically </a:t>
            </a:r>
          </a:p>
          <a:p>
            <a:endParaRPr lang="en-US" baseline="0" dirty="0"/>
          </a:p>
          <a:p>
            <a:r>
              <a:rPr lang="en-US" b="1" baseline="0" dirty="0"/>
              <a:t>Study supports the historical explanation (time for speciation, combined with niche conservatism)</a:t>
            </a:r>
            <a:endParaRPr lang="en-US" b="1" dirty="0"/>
          </a:p>
        </p:txBody>
      </p:sp>
      <p:sp>
        <p:nvSpPr>
          <p:cNvPr id="4" name="Slide Number Placeholder 3">
            <a:extLst>
              <a:ext uri="{FF2B5EF4-FFF2-40B4-BE49-F238E27FC236}">
                <a16:creationId xmlns:a16="http://schemas.microsoft.com/office/drawing/2014/main" id="{F12A5D96-9B16-8162-B6FA-64F14D222A44}"/>
              </a:ext>
            </a:extLst>
          </p:cNvPr>
          <p:cNvSpPr>
            <a:spLocks noGrp="1"/>
          </p:cNvSpPr>
          <p:nvPr>
            <p:ph type="sldNum" sz="quarter" idx="10"/>
          </p:nvPr>
        </p:nvSpPr>
        <p:spPr/>
        <p:txBody>
          <a:bodyPr/>
          <a:lstStyle/>
          <a:p>
            <a:fld id="{7DD3FB66-8E11-4D37-8C1A-72A1080B739D}" type="slidenum">
              <a:rPr lang="en-US" smtClean="0"/>
              <a:t>62</a:t>
            </a:fld>
            <a:endParaRPr lang="en-US"/>
          </a:p>
        </p:txBody>
      </p:sp>
    </p:spTree>
    <p:extLst>
      <p:ext uri="{BB962C8B-B14F-4D97-AF65-F5344CB8AC3E}">
        <p14:creationId xmlns:p14="http://schemas.microsoft.com/office/powerpoint/2010/main" val="1506559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9D587-F34A-9ABA-1271-CE06C652B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B1CEE-5C6F-4863-3453-925E49962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5945F8-CD4F-147C-8B62-75869BF2822D}"/>
              </a:ext>
            </a:extLst>
          </p:cNvPr>
          <p:cNvSpPr>
            <a:spLocks noGrp="1"/>
          </p:cNvSpPr>
          <p:nvPr>
            <p:ph type="body" idx="1"/>
          </p:nvPr>
        </p:nvSpPr>
        <p:spPr/>
        <p:txBody>
          <a:bodyPr/>
          <a:lstStyle/>
          <a:p>
            <a:r>
              <a:rPr lang="en-US" b="1" dirty="0"/>
              <a:t>One of the key figures</a:t>
            </a:r>
            <a:r>
              <a:rPr lang="en-US" b="1" baseline="0" dirty="0"/>
              <a:t> in the study of nature is Alexander von Humboldt. Historians of science actually credit Humboldt with the “invention of nature”. The concept of nature supposedly did not historically exist before he formulated it through his work. We therefore now have nature as subject of study.</a:t>
            </a:r>
          </a:p>
          <a:p>
            <a:endParaRPr lang="en-US" b="1" baseline="0" dirty="0"/>
          </a:p>
          <a:p>
            <a:r>
              <a:rPr lang="en-US" b="1" baseline="0" dirty="0"/>
              <a:t>Humboldt also started retreats in the field. He also identified some of the key questions in biology. When he was about my age, he traveled into the Amazon. During his travels, he noticed that there are many more species in the tropics (compared to temperate) and many more species in lowlands (especially in the Andes) compared to the highlands.</a:t>
            </a:r>
          </a:p>
          <a:p>
            <a:endParaRPr lang="en-US" b="1" baseline="0" dirty="0"/>
          </a:p>
          <a:p>
            <a:r>
              <a:rPr lang="en-US" b="1" baseline="0" dirty="0"/>
              <a:t>Today, these patterns are known as the latitudinal diversity gradient. And the elevational diversity gradient. </a:t>
            </a:r>
            <a:endParaRPr lang="en-US" b="1" dirty="0"/>
          </a:p>
        </p:txBody>
      </p:sp>
      <p:sp>
        <p:nvSpPr>
          <p:cNvPr id="4" name="Slide Number Placeholder 3">
            <a:extLst>
              <a:ext uri="{FF2B5EF4-FFF2-40B4-BE49-F238E27FC236}">
                <a16:creationId xmlns:a16="http://schemas.microsoft.com/office/drawing/2014/main" id="{9F0E7F56-1CD7-6187-AABA-9CA930C3C4EA}"/>
              </a:ext>
            </a:extLst>
          </p:cNvPr>
          <p:cNvSpPr>
            <a:spLocks noGrp="1"/>
          </p:cNvSpPr>
          <p:nvPr>
            <p:ph type="sldNum" sz="quarter" idx="10"/>
          </p:nvPr>
        </p:nvSpPr>
        <p:spPr/>
        <p:txBody>
          <a:bodyPr/>
          <a:lstStyle/>
          <a:p>
            <a:fld id="{7DD3FB66-8E11-4D37-8C1A-72A1080B739D}" type="slidenum">
              <a:rPr lang="en-US" smtClean="0"/>
              <a:t>64</a:t>
            </a:fld>
            <a:endParaRPr lang="en-US"/>
          </a:p>
        </p:txBody>
      </p:sp>
    </p:spTree>
    <p:extLst>
      <p:ext uri="{BB962C8B-B14F-4D97-AF65-F5344CB8AC3E}">
        <p14:creationId xmlns:p14="http://schemas.microsoft.com/office/powerpoint/2010/main" val="1537757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B112D-5B22-98D8-39C5-859E541EC0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62440-C323-057C-760E-82B814834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32210C-1343-928B-DA05-404BCF062A47}"/>
              </a:ext>
            </a:extLst>
          </p:cNvPr>
          <p:cNvSpPr>
            <a:spLocks noGrp="1"/>
          </p:cNvSpPr>
          <p:nvPr>
            <p:ph type="body" idx="1"/>
          </p:nvPr>
        </p:nvSpPr>
        <p:spPr/>
        <p:txBody>
          <a:bodyPr/>
          <a:lstStyle/>
          <a:p>
            <a:r>
              <a:rPr lang="en-US" b="1" dirty="0"/>
              <a:t>Model fitting is typically implemented using maximum likelihood </a:t>
            </a:r>
          </a:p>
          <a:p>
            <a:endParaRPr lang="en-US" b="1" dirty="0"/>
          </a:p>
          <a:p>
            <a:r>
              <a:rPr lang="en-US" b="1" dirty="0"/>
              <a:t>We ask: which model is most likely to have generated our data?</a:t>
            </a:r>
          </a:p>
          <a:p>
            <a:endParaRPr lang="en-US" b="1" dirty="0"/>
          </a:p>
          <a:p>
            <a:r>
              <a:rPr lang="en-US" b="1" dirty="0"/>
              <a:t>Which process is most likely to have generated</a:t>
            </a:r>
            <a:r>
              <a:rPr lang="en-US" b="1" baseline="0" dirty="0"/>
              <a:t> the pattern?</a:t>
            </a:r>
          </a:p>
          <a:p>
            <a:endParaRPr lang="en-US" b="1" dirty="0"/>
          </a:p>
        </p:txBody>
      </p:sp>
      <p:sp>
        <p:nvSpPr>
          <p:cNvPr id="4" name="Slide Number Placeholder 3">
            <a:extLst>
              <a:ext uri="{FF2B5EF4-FFF2-40B4-BE49-F238E27FC236}">
                <a16:creationId xmlns:a16="http://schemas.microsoft.com/office/drawing/2014/main" id="{4D9247FE-A263-7180-9C7E-476C8922F4BC}"/>
              </a:ext>
            </a:extLst>
          </p:cNvPr>
          <p:cNvSpPr>
            <a:spLocks noGrp="1"/>
          </p:cNvSpPr>
          <p:nvPr>
            <p:ph type="sldNum" sz="quarter" idx="10"/>
          </p:nvPr>
        </p:nvSpPr>
        <p:spPr/>
        <p:txBody>
          <a:bodyPr/>
          <a:lstStyle/>
          <a:p>
            <a:fld id="{F5C662A4-C6A1-43CF-94C8-6EE66B2AB814}" type="slidenum">
              <a:rPr lang="en-US" smtClean="0"/>
              <a:t>75</a:t>
            </a:fld>
            <a:endParaRPr lang="en-US"/>
          </a:p>
        </p:txBody>
      </p:sp>
    </p:spTree>
    <p:extLst>
      <p:ext uri="{BB962C8B-B14F-4D97-AF65-F5344CB8AC3E}">
        <p14:creationId xmlns:p14="http://schemas.microsoft.com/office/powerpoint/2010/main" val="880858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Model fitting is typically implemented using maximum likelihood </a:t>
            </a:r>
          </a:p>
          <a:p>
            <a:endParaRPr lang="en-US" b="1" dirty="0"/>
          </a:p>
          <a:p>
            <a:r>
              <a:rPr lang="en-US" b="1" dirty="0"/>
              <a:t>We ask: which model is most likely to have generated our data?</a:t>
            </a:r>
          </a:p>
          <a:p>
            <a:endParaRPr lang="en-US" b="1" dirty="0"/>
          </a:p>
          <a:p>
            <a:r>
              <a:rPr lang="en-US" b="1" dirty="0"/>
              <a:t>Which process is most likely to have generated</a:t>
            </a:r>
            <a:r>
              <a:rPr lang="en-US" b="1" baseline="0" dirty="0"/>
              <a:t> the pattern?</a:t>
            </a:r>
          </a:p>
          <a:p>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76</a:t>
            </a:fld>
            <a:endParaRPr lang="en-US"/>
          </a:p>
        </p:txBody>
      </p:sp>
    </p:spTree>
    <p:extLst>
      <p:ext uri="{BB962C8B-B14F-4D97-AF65-F5344CB8AC3E}">
        <p14:creationId xmlns:p14="http://schemas.microsoft.com/office/powerpoint/2010/main" val="4270577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2EAD-C0E0-1F4D-C3EB-7798385F7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D04FF-A86B-2A2D-62DB-CB2109AE3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FCE73-426A-256A-558F-C45398FFFBB0}"/>
              </a:ext>
            </a:extLst>
          </p:cNvPr>
          <p:cNvSpPr>
            <a:spLocks noGrp="1"/>
          </p:cNvSpPr>
          <p:nvPr>
            <p:ph type="body" idx="1"/>
          </p:nvPr>
        </p:nvSpPr>
        <p:spPr/>
        <p:txBody>
          <a:bodyPr/>
          <a:lstStyle/>
          <a:p>
            <a:r>
              <a:rPr lang="en-US" b="1" dirty="0"/>
              <a:t>One of the key figures</a:t>
            </a:r>
            <a:r>
              <a:rPr lang="en-US" b="1" baseline="0" dirty="0"/>
              <a:t> in the study of nature is Alexander von Humboldt. Historians of science actually credit Humboldt with the “invention of nature”. The concept of nature supposedly did not historically exist before he formulated it through his work. We therefore now have nature as subject of study.</a:t>
            </a:r>
          </a:p>
          <a:p>
            <a:endParaRPr lang="en-US" b="1" baseline="0" dirty="0"/>
          </a:p>
          <a:p>
            <a:r>
              <a:rPr lang="en-US" b="1" baseline="0" dirty="0"/>
              <a:t>Humboldt also started retreats in the field. He also identified some of the key questions in biology. When he was about my age, he traveled into the Amazon. During his travels, he noticed that there are many more species in the tropics (compared to temperate) and many more species in lowlands (especially in the Andes) compared to the highlands.</a:t>
            </a:r>
          </a:p>
          <a:p>
            <a:endParaRPr lang="en-US" b="1" baseline="0" dirty="0"/>
          </a:p>
          <a:p>
            <a:r>
              <a:rPr lang="en-US" b="1" baseline="0" dirty="0"/>
              <a:t>Today, these patterns are known as the latitudinal diversity gradient. And the elevational diversity gradient. </a:t>
            </a:r>
            <a:endParaRPr lang="en-US" b="1" dirty="0"/>
          </a:p>
        </p:txBody>
      </p:sp>
      <p:sp>
        <p:nvSpPr>
          <p:cNvPr id="4" name="Slide Number Placeholder 3">
            <a:extLst>
              <a:ext uri="{FF2B5EF4-FFF2-40B4-BE49-F238E27FC236}">
                <a16:creationId xmlns:a16="http://schemas.microsoft.com/office/drawing/2014/main" id="{E3D3274C-D4BB-1F61-9228-759838128BFB}"/>
              </a:ext>
            </a:extLst>
          </p:cNvPr>
          <p:cNvSpPr>
            <a:spLocks noGrp="1"/>
          </p:cNvSpPr>
          <p:nvPr>
            <p:ph type="sldNum" sz="quarter" idx="10"/>
          </p:nvPr>
        </p:nvSpPr>
        <p:spPr/>
        <p:txBody>
          <a:bodyPr/>
          <a:lstStyle/>
          <a:p>
            <a:fld id="{7DD3FB66-8E11-4D37-8C1A-72A1080B739D}" type="slidenum">
              <a:rPr lang="en-US" smtClean="0"/>
              <a:t>5</a:t>
            </a:fld>
            <a:endParaRPr lang="en-US"/>
          </a:p>
        </p:txBody>
      </p:sp>
    </p:spTree>
    <p:extLst>
      <p:ext uri="{BB962C8B-B14F-4D97-AF65-F5344CB8AC3E}">
        <p14:creationId xmlns:p14="http://schemas.microsoft.com/office/powerpoint/2010/main" val="1802009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illustrate on a perhaps more imaginative example </a:t>
            </a:r>
          </a:p>
          <a:p>
            <a:endParaRPr lang="en-US" b="1" dirty="0"/>
          </a:p>
          <a:p>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79</a:t>
            </a:fld>
            <a:endParaRPr lang="en-US"/>
          </a:p>
        </p:txBody>
      </p:sp>
    </p:spTree>
    <p:extLst>
      <p:ext uri="{BB962C8B-B14F-4D97-AF65-F5344CB8AC3E}">
        <p14:creationId xmlns:p14="http://schemas.microsoft.com/office/powerpoint/2010/main" val="2751598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Likelihood is often coupled</a:t>
            </a:r>
            <a:r>
              <a:rPr lang="en-US" b="1" baseline="0" dirty="0"/>
              <a:t> with prior knowledge – these two together are key ingredients of he </a:t>
            </a:r>
            <a:r>
              <a:rPr lang="en-US" b="1" baseline="0" dirty="0" err="1"/>
              <a:t>bayessian</a:t>
            </a:r>
            <a:r>
              <a:rPr lang="en-US" b="1" baseline="0" dirty="0"/>
              <a:t> inference</a:t>
            </a:r>
          </a:p>
          <a:p>
            <a:endParaRPr lang="en-US" b="1" baseline="0" dirty="0"/>
          </a:p>
          <a:p>
            <a:r>
              <a:rPr lang="en-US" b="1" baseline="0" dirty="0"/>
              <a:t>If you are interested in Bayesian inference – we can discuss it later – or over the exercises</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80</a:t>
            </a:fld>
            <a:endParaRPr lang="en-US"/>
          </a:p>
        </p:txBody>
      </p:sp>
    </p:spTree>
    <p:extLst>
      <p:ext uri="{BB962C8B-B14F-4D97-AF65-F5344CB8AC3E}">
        <p14:creationId xmlns:p14="http://schemas.microsoft.com/office/powerpoint/2010/main" val="2798872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Once I fit the model,</a:t>
            </a:r>
            <a:r>
              <a:rPr lang="en-US" b="1" baseline="0" dirty="0"/>
              <a:t> using maximum likelihood – I can calculate the likelihood of the model</a:t>
            </a:r>
          </a:p>
          <a:p>
            <a:endParaRPr lang="en-US" b="1" baseline="0" dirty="0"/>
          </a:p>
          <a:p>
            <a:r>
              <a:rPr lang="en-US" b="1" baseline="0" dirty="0"/>
              <a:t>How do I use likelihood to identify the best model? </a:t>
            </a:r>
          </a:p>
          <a:p>
            <a:endParaRPr lang="en-US" b="1" baseline="0" dirty="0"/>
          </a:p>
          <a:p>
            <a:r>
              <a:rPr lang="en-US" b="1" baseline="0" dirty="0"/>
              <a:t>Complex models are more likely to generate any pattern – I would like to know if the model explains as much as possible, given its complexity</a:t>
            </a:r>
          </a:p>
          <a:p>
            <a:endParaRPr lang="en-US" b="1" baseline="0" dirty="0"/>
          </a:p>
          <a:p>
            <a:r>
              <a:rPr lang="en-US" b="1" baseline="0" dirty="0"/>
              <a:t>The balance between explanatory power – and complexity – of the model is captured by AIC</a:t>
            </a:r>
          </a:p>
          <a:p>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81</a:t>
            </a:fld>
            <a:endParaRPr lang="en-US"/>
          </a:p>
        </p:txBody>
      </p:sp>
    </p:spTree>
    <p:extLst>
      <p:ext uri="{BB962C8B-B14F-4D97-AF65-F5344CB8AC3E}">
        <p14:creationId xmlns:p14="http://schemas.microsoft.com/office/powerpoint/2010/main" val="2456144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It can proved mathematically that </a:t>
            </a:r>
            <a:r>
              <a:rPr lang="en-US" sz="1200" b="1" dirty="0"/>
              <a:t>AIC represents the relative distance of the evaluated model from </a:t>
            </a:r>
            <a:r>
              <a:rPr lang="en-US" sz="1200" b="1" u="sng" dirty="0"/>
              <a:t>the truth</a:t>
            </a:r>
          </a:p>
          <a:p>
            <a:endParaRPr lang="en-US" b="1" dirty="0"/>
          </a:p>
          <a:p>
            <a:r>
              <a:rPr lang="en-US" b="1" dirty="0"/>
              <a:t>That’s why we prefer the model with the</a:t>
            </a:r>
            <a:r>
              <a:rPr lang="en-US" b="1" baseline="0" dirty="0"/>
              <a:t> lowest AIC – closest to the truth </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82</a:t>
            </a:fld>
            <a:endParaRPr lang="en-US"/>
          </a:p>
        </p:txBody>
      </p:sp>
    </p:spTree>
    <p:extLst>
      <p:ext uri="{BB962C8B-B14F-4D97-AF65-F5344CB8AC3E}">
        <p14:creationId xmlns:p14="http://schemas.microsoft.com/office/powerpoint/2010/main" val="374355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we</a:t>
            </a:r>
            <a:r>
              <a:rPr lang="en-US" b="1" baseline="0" dirty="0"/>
              <a:t> have a set of models – we can rescale the AIC into AIC weights – relative probability that a given model is the true model – under the condition that the true model is included in the model set</a:t>
            </a:r>
          </a:p>
          <a:p>
            <a:endParaRPr lang="en-US" b="1" baseline="0" dirty="0"/>
          </a:p>
          <a:p>
            <a:r>
              <a:rPr lang="en-US" b="1" baseline="0" dirty="0"/>
              <a:t>Good that its between 0 and 1</a:t>
            </a:r>
          </a:p>
          <a:p>
            <a:r>
              <a:rPr lang="en-US" b="1" baseline="0" dirty="0"/>
              <a:t>Easier to compare the relative support of different models</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84</a:t>
            </a:fld>
            <a:endParaRPr lang="en-US"/>
          </a:p>
        </p:txBody>
      </p:sp>
    </p:spTree>
    <p:extLst>
      <p:ext uri="{BB962C8B-B14F-4D97-AF65-F5344CB8AC3E}">
        <p14:creationId xmlns:p14="http://schemas.microsoft.com/office/powerpoint/2010/main" val="1264978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we</a:t>
            </a:r>
            <a:r>
              <a:rPr lang="en-US" b="1" baseline="0" dirty="0"/>
              <a:t> have a set of models – we can rescale the AIC into AIC weights – relative probability that a given model is the true model – under the condition that the true model is included in the model set</a:t>
            </a:r>
          </a:p>
          <a:p>
            <a:endParaRPr lang="en-US" b="1" baseline="0" dirty="0"/>
          </a:p>
          <a:p>
            <a:r>
              <a:rPr lang="en-US" b="1" baseline="0" dirty="0"/>
              <a:t>Good that its between 0 and 1</a:t>
            </a:r>
          </a:p>
          <a:p>
            <a:r>
              <a:rPr lang="en-US" b="1" baseline="0" dirty="0"/>
              <a:t>Easier to compare the relative support of different models</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85</a:t>
            </a:fld>
            <a:endParaRPr lang="en-US"/>
          </a:p>
        </p:txBody>
      </p:sp>
    </p:spTree>
    <p:extLst>
      <p:ext uri="{BB962C8B-B14F-4D97-AF65-F5344CB8AC3E}">
        <p14:creationId xmlns:p14="http://schemas.microsoft.com/office/powerpoint/2010/main" val="531659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Likelihood ratio</a:t>
            </a:r>
            <a:r>
              <a:rPr lang="en-US" b="1" baseline="0" dirty="0"/>
              <a:t> tests sometimes require the models to be nested. AIC is safer as this assumption is not invoked</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86</a:t>
            </a:fld>
            <a:endParaRPr lang="en-US"/>
          </a:p>
        </p:txBody>
      </p:sp>
    </p:spTree>
    <p:extLst>
      <p:ext uri="{BB962C8B-B14F-4D97-AF65-F5344CB8AC3E}">
        <p14:creationId xmlns:p14="http://schemas.microsoft.com/office/powerpoint/2010/main" val="3626130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E444C-1285-65EA-8A85-D516E3500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3A585-4EC9-1ADB-16D5-5533CC2CD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C2138-102B-7509-8E71-F582A5FAB74E}"/>
              </a:ext>
            </a:extLst>
          </p:cNvPr>
          <p:cNvSpPr>
            <a:spLocks noGrp="1"/>
          </p:cNvSpPr>
          <p:nvPr>
            <p:ph type="body" idx="1"/>
          </p:nvPr>
        </p:nvSpPr>
        <p:spPr/>
        <p:txBody>
          <a:bodyPr/>
          <a:lstStyle/>
          <a:p>
            <a:r>
              <a:rPr lang="en-US" b="1" dirty="0"/>
              <a:t>One of the key figures</a:t>
            </a:r>
            <a:r>
              <a:rPr lang="en-US" b="1" baseline="0" dirty="0"/>
              <a:t> in the study of nature is Alexander von Humboldt. Historians of science actually credit Humboldt with the “invention of nature”. The concept of nature supposedly did not historically exist before he formulated it through his work. We therefore now have nature as subject of study.</a:t>
            </a:r>
          </a:p>
          <a:p>
            <a:endParaRPr lang="en-US" b="1" baseline="0" dirty="0"/>
          </a:p>
          <a:p>
            <a:r>
              <a:rPr lang="en-US" b="1" baseline="0" dirty="0"/>
              <a:t>Humboldt also started retreats in the field. He also identified some of the key questions in biology. When he was about my age, he traveled into the Amazon. During his travels, he noticed that there are many more species in the tropics (compared to temperate) and many more species in lowlands (especially in the Andes) compared to the highlands.</a:t>
            </a:r>
          </a:p>
          <a:p>
            <a:endParaRPr lang="en-US" b="1" baseline="0" dirty="0"/>
          </a:p>
          <a:p>
            <a:r>
              <a:rPr lang="en-US" b="1" baseline="0" dirty="0"/>
              <a:t>Today, these patterns are known as the latitudinal diversity gradient. And the elevational diversity gradient. </a:t>
            </a:r>
            <a:endParaRPr lang="en-US" b="1" dirty="0"/>
          </a:p>
        </p:txBody>
      </p:sp>
      <p:sp>
        <p:nvSpPr>
          <p:cNvPr id="4" name="Slide Number Placeholder 3">
            <a:extLst>
              <a:ext uri="{FF2B5EF4-FFF2-40B4-BE49-F238E27FC236}">
                <a16:creationId xmlns:a16="http://schemas.microsoft.com/office/drawing/2014/main" id="{C406C1B8-FC41-8BF6-C2F8-3BA5CFD3467B}"/>
              </a:ext>
            </a:extLst>
          </p:cNvPr>
          <p:cNvSpPr>
            <a:spLocks noGrp="1"/>
          </p:cNvSpPr>
          <p:nvPr>
            <p:ph type="sldNum" sz="quarter" idx="10"/>
          </p:nvPr>
        </p:nvSpPr>
        <p:spPr/>
        <p:txBody>
          <a:bodyPr/>
          <a:lstStyle/>
          <a:p>
            <a:fld id="{7DD3FB66-8E11-4D37-8C1A-72A1080B739D}" type="slidenum">
              <a:rPr lang="en-US" smtClean="0"/>
              <a:t>88</a:t>
            </a:fld>
            <a:endParaRPr lang="en-US"/>
          </a:p>
        </p:txBody>
      </p:sp>
    </p:spTree>
    <p:extLst>
      <p:ext uri="{BB962C8B-B14F-4D97-AF65-F5344CB8AC3E}">
        <p14:creationId xmlns:p14="http://schemas.microsoft.com/office/powerpoint/2010/main" val="1298330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FBCB-E381-46B5-D8DD-9002EA681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05C39-C8A6-F941-26EE-1EF3388FB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073B3-59C4-A6B2-6B55-1FD9C1D80F6D}"/>
              </a:ext>
            </a:extLst>
          </p:cNvPr>
          <p:cNvSpPr>
            <a:spLocks noGrp="1"/>
          </p:cNvSpPr>
          <p:nvPr>
            <p:ph type="body" idx="1"/>
          </p:nvPr>
        </p:nvSpPr>
        <p:spPr/>
        <p:txBody>
          <a:bodyPr/>
          <a:lstStyle/>
          <a:p>
            <a:r>
              <a:rPr lang="en-US" b="1" dirty="0"/>
              <a:t>One of the key figures</a:t>
            </a:r>
            <a:r>
              <a:rPr lang="en-US" b="1" baseline="0" dirty="0"/>
              <a:t> in the study of nature is Alexander von Humboldt. Historians of science actually credit Humboldt with the “invention of nature”. The concept of nature supposedly did not historically exist before he formulated it through his work. We therefore now have nature as subject of study.</a:t>
            </a:r>
          </a:p>
          <a:p>
            <a:endParaRPr lang="en-US" b="1" baseline="0" dirty="0"/>
          </a:p>
          <a:p>
            <a:r>
              <a:rPr lang="en-US" b="1" baseline="0" dirty="0"/>
              <a:t>Humboldt also started retreats in the field. He also identified some of the key questions in biology. When he was about my age, he traveled into the Amazon. During his travels, he noticed that there are many more species in the tropics (compared to temperate) and many more species in lowlands (especially in the Andes) compared to the highlands.</a:t>
            </a:r>
          </a:p>
          <a:p>
            <a:endParaRPr lang="en-US" b="1" baseline="0" dirty="0"/>
          </a:p>
          <a:p>
            <a:r>
              <a:rPr lang="en-US" b="1" baseline="0" dirty="0"/>
              <a:t>Today, these patterns are known as the latitudinal diversity gradient. And the elevational diversity gradient. </a:t>
            </a:r>
            <a:endParaRPr lang="en-US" b="1" dirty="0"/>
          </a:p>
        </p:txBody>
      </p:sp>
      <p:sp>
        <p:nvSpPr>
          <p:cNvPr id="4" name="Slide Number Placeholder 3">
            <a:extLst>
              <a:ext uri="{FF2B5EF4-FFF2-40B4-BE49-F238E27FC236}">
                <a16:creationId xmlns:a16="http://schemas.microsoft.com/office/drawing/2014/main" id="{79CEF466-40E3-73D5-CE1D-6A387C5C4EEF}"/>
              </a:ext>
            </a:extLst>
          </p:cNvPr>
          <p:cNvSpPr>
            <a:spLocks noGrp="1"/>
          </p:cNvSpPr>
          <p:nvPr>
            <p:ph type="sldNum" sz="quarter" idx="10"/>
          </p:nvPr>
        </p:nvSpPr>
        <p:spPr/>
        <p:txBody>
          <a:bodyPr/>
          <a:lstStyle/>
          <a:p>
            <a:fld id="{7DD3FB66-8E11-4D37-8C1A-72A1080B739D}" type="slidenum">
              <a:rPr lang="en-US" smtClean="0"/>
              <a:t>91</a:t>
            </a:fld>
            <a:endParaRPr lang="en-US"/>
          </a:p>
        </p:txBody>
      </p:sp>
    </p:spTree>
    <p:extLst>
      <p:ext uri="{BB962C8B-B14F-4D97-AF65-F5344CB8AC3E}">
        <p14:creationId xmlns:p14="http://schemas.microsoft.com/office/powerpoint/2010/main" val="1886168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3E4C7-9B08-7279-B110-3978C2DAD0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72B03-836E-0D7D-1930-3C9E29F54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8AFB5C-5128-3CA6-1C7E-45CA72C5B3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These patterns have since been reported repeatedly and seem ubiquitous. Namely, they emerge across taxa, across continents, and across geological time periods, across montane systems, etc. </a:t>
            </a:r>
          </a:p>
          <a:p>
            <a:endParaRPr lang="en-US" b="1" dirty="0"/>
          </a:p>
          <a:p>
            <a:r>
              <a:rPr lang="en-US" b="1" dirty="0"/>
              <a:t>Here,</a:t>
            </a:r>
            <a:r>
              <a:rPr lang="en-US" b="1" baseline="0" dirty="0"/>
              <a:t> we have the patterns for birds, mammals, and amphibians</a:t>
            </a:r>
            <a:endParaRPr lang="en-US" b="1" dirty="0"/>
          </a:p>
        </p:txBody>
      </p:sp>
      <p:sp>
        <p:nvSpPr>
          <p:cNvPr id="4" name="Slide Number Placeholder 3">
            <a:extLst>
              <a:ext uri="{FF2B5EF4-FFF2-40B4-BE49-F238E27FC236}">
                <a16:creationId xmlns:a16="http://schemas.microsoft.com/office/drawing/2014/main" id="{1CF41555-C6EE-386F-4C15-A2B4D47F6C11}"/>
              </a:ext>
            </a:extLst>
          </p:cNvPr>
          <p:cNvSpPr>
            <a:spLocks noGrp="1"/>
          </p:cNvSpPr>
          <p:nvPr>
            <p:ph type="sldNum" sz="quarter" idx="10"/>
          </p:nvPr>
        </p:nvSpPr>
        <p:spPr/>
        <p:txBody>
          <a:bodyPr/>
          <a:lstStyle/>
          <a:p>
            <a:fld id="{7DD3FB66-8E11-4D37-8C1A-72A1080B739D}" type="slidenum">
              <a:rPr lang="en-US" smtClean="0"/>
              <a:t>6</a:t>
            </a:fld>
            <a:endParaRPr lang="en-US"/>
          </a:p>
        </p:txBody>
      </p:sp>
    </p:spTree>
    <p:extLst>
      <p:ext uri="{BB962C8B-B14F-4D97-AF65-F5344CB8AC3E}">
        <p14:creationId xmlns:p14="http://schemas.microsoft.com/office/powerpoint/2010/main" val="397951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C268-3BE6-EAFB-C32D-47BCF3ED9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86517-49E0-2758-01DD-C00D685687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29D85-1821-1BDB-ED31-AB345CA3214E}"/>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a:t>
            </a:r>
            <a:endParaRPr lang="en-US" b="1" dirty="0"/>
          </a:p>
        </p:txBody>
      </p:sp>
      <p:sp>
        <p:nvSpPr>
          <p:cNvPr id="4" name="Slide Number Placeholder 3">
            <a:extLst>
              <a:ext uri="{FF2B5EF4-FFF2-40B4-BE49-F238E27FC236}">
                <a16:creationId xmlns:a16="http://schemas.microsoft.com/office/drawing/2014/main" id="{832291AD-57C5-7889-32B9-8809A7A8C82D}"/>
              </a:ext>
            </a:extLst>
          </p:cNvPr>
          <p:cNvSpPr>
            <a:spLocks noGrp="1"/>
          </p:cNvSpPr>
          <p:nvPr>
            <p:ph type="sldNum" sz="quarter" idx="10"/>
          </p:nvPr>
        </p:nvSpPr>
        <p:spPr/>
        <p:txBody>
          <a:bodyPr/>
          <a:lstStyle/>
          <a:p>
            <a:fld id="{7DD3FB66-8E11-4D37-8C1A-72A1080B739D}" type="slidenum">
              <a:rPr lang="en-US" smtClean="0"/>
              <a:t>7</a:t>
            </a:fld>
            <a:endParaRPr lang="en-US"/>
          </a:p>
        </p:txBody>
      </p:sp>
    </p:spTree>
    <p:extLst>
      <p:ext uri="{BB962C8B-B14F-4D97-AF65-F5344CB8AC3E}">
        <p14:creationId xmlns:p14="http://schemas.microsoft.com/office/powerpoint/2010/main" val="980768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E4436-B590-DD79-EE64-AC53AD426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69233C-0CE4-5F75-7699-284E963048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69973-A22B-D5EE-7EB8-3CD287CEFAC9}"/>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a:t>
            </a:r>
            <a:endParaRPr lang="en-US" b="1" dirty="0"/>
          </a:p>
        </p:txBody>
      </p:sp>
      <p:sp>
        <p:nvSpPr>
          <p:cNvPr id="4" name="Slide Number Placeholder 3">
            <a:extLst>
              <a:ext uri="{FF2B5EF4-FFF2-40B4-BE49-F238E27FC236}">
                <a16:creationId xmlns:a16="http://schemas.microsoft.com/office/drawing/2014/main" id="{58FBDD7D-43B1-5C68-1EC7-520106A8009C}"/>
              </a:ext>
            </a:extLst>
          </p:cNvPr>
          <p:cNvSpPr>
            <a:spLocks noGrp="1"/>
          </p:cNvSpPr>
          <p:nvPr>
            <p:ph type="sldNum" sz="quarter" idx="10"/>
          </p:nvPr>
        </p:nvSpPr>
        <p:spPr/>
        <p:txBody>
          <a:bodyPr/>
          <a:lstStyle/>
          <a:p>
            <a:fld id="{7DD3FB66-8E11-4D37-8C1A-72A1080B739D}" type="slidenum">
              <a:rPr lang="en-US" smtClean="0"/>
              <a:t>14</a:t>
            </a:fld>
            <a:endParaRPr lang="en-US"/>
          </a:p>
        </p:txBody>
      </p:sp>
    </p:spTree>
    <p:extLst>
      <p:ext uri="{BB962C8B-B14F-4D97-AF65-F5344CB8AC3E}">
        <p14:creationId xmlns:p14="http://schemas.microsoft.com/office/powerpoint/2010/main" val="218109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F9FE-51C7-470A-D82C-612E492A6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1D387-1B86-10F8-E7B9-42E67BE45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57D31-38BF-53B8-5357-E11BBF0ED61B}"/>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First, we need to establish a pattern. What is out there. Then, we can formulate explanation: theory, hypotheses. We typically need to collect more data to test these theories. Data that is independent from the data that inspired the theory in the first place</a:t>
            </a:r>
            <a:endParaRPr lang="en-US" b="1" dirty="0"/>
          </a:p>
        </p:txBody>
      </p:sp>
      <p:sp>
        <p:nvSpPr>
          <p:cNvPr id="4" name="Slide Number Placeholder 3">
            <a:extLst>
              <a:ext uri="{FF2B5EF4-FFF2-40B4-BE49-F238E27FC236}">
                <a16:creationId xmlns:a16="http://schemas.microsoft.com/office/drawing/2014/main" id="{715548FE-A688-D64C-263A-69CB8C2D5718}"/>
              </a:ext>
            </a:extLst>
          </p:cNvPr>
          <p:cNvSpPr>
            <a:spLocks noGrp="1"/>
          </p:cNvSpPr>
          <p:nvPr>
            <p:ph type="sldNum" sz="quarter" idx="10"/>
          </p:nvPr>
        </p:nvSpPr>
        <p:spPr/>
        <p:txBody>
          <a:bodyPr/>
          <a:lstStyle/>
          <a:p>
            <a:fld id="{7DD3FB66-8E11-4D37-8C1A-72A1080B739D}" type="slidenum">
              <a:rPr lang="en-US" smtClean="0"/>
              <a:t>15</a:t>
            </a:fld>
            <a:endParaRPr lang="en-US"/>
          </a:p>
        </p:txBody>
      </p:sp>
    </p:spTree>
    <p:extLst>
      <p:ext uri="{BB962C8B-B14F-4D97-AF65-F5344CB8AC3E}">
        <p14:creationId xmlns:p14="http://schemas.microsoft.com/office/powerpoint/2010/main" val="3996588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17DC3-B2FD-54E7-9260-159AC1B58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5F201-C740-9F6D-346D-96FB520C2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D9187-EB86-3F74-F1F2-D91DB5437BDF}"/>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First, we need to establish a pattern. What is out there. Then, we can formulate explanation: theory, hypotheses. We typically need to collect more data to test these theories. Data that is independent from the data that inspired the theory in the first place</a:t>
            </a:r>
            <a:endParaRPr lang="en-US" b="1" dirty="0"/>
          </a:p>
        </p:txBody>
      </p:sp>
      <p:sp>
        <p:nvSpPr>
          <p:cNvPr id="4" name="Slide Number Placeholder 3">
            <a:extLst>
              <a:ext uri="{FF2B5EF4-FFF2-40B4-BE49-F238E27FC236}">
                <a16:creationId xmlns:a16="http://schemas.microsoft.com/office/drawing/2014/main" id="{2AFAC842-291D-756E-1F7B-6387B31EB9DA}"/>
              </a:ext>
            </a:extLst>
          </p:cNvPr>
          <p:cNvSpPr>
            <a:spLocks noGrp="1"/>
          </p:cNvSpPr>
          <p:nvPr>
            <p:ph type="sldNum" sz="quarter" idx="10"/>
          </p:nvPr>
        </p:nvSpPr>
        <p:spPr/>
        <p:txBody>
          <a:bodyPr/>
          <a:lstStyle/>
          <a:p>
            <a:fld id="{7DD3FB66-8E11-4D37-8C1A-72A1080B739D}" type="slidenum">
              <a:rPr lang="en-US" smtClean="0"/>
              <a:t>16</a:t>
            </a:fld>
            <a:endParaRPr lang="en-US"/>
          </a:p>
        </p:txBody>
      </p:sp>
    </p:spTree>
    <p:extLst>
      <p:ext uri="{BB962C8B-B14F-4D97-AF65-F5344CB8AC3E}">
        <p14:creationId xmlns:p14="http://schemas.microsoft.com/office/powerpoint/2010/main" val="1779531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9097-3C73-D04D-3247-0831C5E8E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122AA9-6275-FF3C-6AB7-BC23F7750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8C09C-BF21-948A-CAE4-ABCE36E95298}"/>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First, we need to establish a pattern. What is out there. Then, we can formulate explanation: theory, hypotheses. We typically need to collect more data to test these theories. Data that is independent from the data that inspired the theory in the first place</a:t>
            </a:r>
            <a:endParaRPr lang="en-US" b="1" dirty="0"/>
          </a:p>
        </p:txBody>
      </p:sp>
      <p:sp>
        <p:nvSpPr>
          <p:cNvPr id="4" name="Slide Number Placeholder 3">
            <a:extLst>
              <a:ext uri="{FF2B5EF4-FFF2-40B4-BE49-F238E27FC236}">
                <a16:creationId xmlns:a16="http://schemas.microsoft.com/office/drawing/2014/main" id="{D1D3E467-CC65-5AA0-5C82-1AB91E68F0A1}"/>
              </a:ext>
            </a:extLst>
          </p:cNvPr>
          <p:cNvSpPr>
            <a:spLocks noGrp="1"/>
          </p:cNvSpPr>
          <p:nvPr>
            <p:ph type="sldNum" sz="quarter" idx="10"/>
          </p:nvPr>
        </p:nvSpPr>
        <p:spPr/>
        <p:txBody>
          <a:bodyPr/>
          <a:lstStyle/>
          <a:p>
            <a:fld id="{7DD3FB66-8E11-4D37-8C1A-72A1080B739D}" type="slidenum">
              <a:rPr lang="en-US" smtClean="0"/>
              <a:t>17</a:t>
            </a:fld>
            <a:endParaRPr lang="en-US"/>
          </a:p>
        </p:txBody>
      </p:sp>
    </p:spTree>
    <p:extLst>
      <p:ext uri="{BB962C8B-B14F-4D97-AF65-F5344CB8AC3E}">
        <p14:creationId xmlns:p14="http://schemas.microsoft.com/office/powerpoint/2010/main" val="4219707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Two mutually opposite views have emerged from these debates. Two different schools of thought, if you will. The </a:t>
            </a:r>
            <a:r>
              <a:rPr lang="en-US" sz="1200" kern="1200" dirty="0" err="1">
                <a:solidFill>
                  <a:schemeClr val="tx1"/>
                </a:solidFill>
                <a:effectLst/>
                <a:latin typeface="+mn-lt"/>
                <a:ea typeface="+mn-ea"/>
                <a:cs typeface="+mn-cs"/>
              </a:rPr>
              <a:t>equilibrial</a:t>
            </a:r>
            <a:r>
              <a:rPr lang="en-US" sz="1200" kern="1200" dirty="0">
                <a:solidFill>
                  <a:schemeClr val="tx1"/>
                </a:solidFill>
                <a:effectLst/>
                <a:latin typeface="+mn-lt"/>
                <a:ea typeface="+mn-ea"/>
                <a:cs typeface="+mn-cs"/>
              </a:rPr>
              <a:t> view claims that the diversification process is bounded, governed by environmental factors (such as climate and resources) and therefore ecologically deterministic.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historical view claims the exact opposite. Namely, that the diversification process is unbounded and contingent on numerous factors, including complex species interactions, which make the diversification process highly stochastic. Both views have received some support.</a:t>
            </a:r>
          </a:p>
        </p:txBody>
      </p:sp>
      <p:sp>
        <p:nvSpPr>
          <p:cNvPr id="4" name="Slide Number Placeholder 3"/>
          <p:cNvSpPr>
            <a:spLocks noGrp="1"/>
          </p:cNvSpPr>
          <p:nvPr>
            <p:ph type="sldNum" sz="quarter" idx="10"/>
          </p:nvPr>
        </p:nvSpPr>
        <p:spPr/>
        <p:txBody>
          <a:bodyPr/>
          <a:lstStyle/>
          <a:p>
            <a:fld id="{6DE56E63-9157-4174-B7DB-C92621207C2C}" type="slidenum">
              <a:rPr lang="en-US" smtClean="0"/>
              <a:t>31</a:t>
            </a:fld>
            <a:endParaRPr lang="en-US"/>
          </a:p>
        </p:txBody>
      </p:sp>
    </p:spTree>
    <p:extLst>
      <p:ext uri="{BB962C8B-B14F-4D97-AF65-F5344CB8AC3E}">
        <p14:creationId xmlns:p14="http://schemas.microsoft.com/office/powerpoint/2010/main" val="53189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565863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40934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849644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54815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67E55-0CA0-4655-8B26-3636A8F1DC4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37498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067E55-0CA0-4655-8B26-3636A8F1DC4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3380508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067E55-0CA0-4655-8B26-3636A8F1DC44}" type="datetimeFigureOut">
              <a:rPr lang="en-US" smtClean="0"/>
              <a:t>9/16/2025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65709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067E55-0CA0-4655-8B26-3636A8F1DC44}" type="datetimeFigureOut">
              <a:rPr lang="en-US" smtClean="0"/>
              <a:t>9/16/2025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414397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067E55-0CA0-4655-8B26-3636A8F1DC44}" type="datetimeFigureOut">
              <a:rPr lang="en-US" smtClean="0"/>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116594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067E55-0CA0-4655-8B26-3636A8F1DC4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67267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067E55-0CA0-4655-8B26-3636A8F1DC4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991352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67E55-0CA0-4655-8B26-3636A8F1DC44}" type="datetimeFigureOut">
              <a:rPr lang="en-US" smtClean="0"/>
              <a:t>9/16/2025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B35CF-2275-43DF-B716-68DD9FEF4CB8}" type="slidenum">
              <a:rPr lang="en-US" smtClean="0"/>
              <a:t>‹#›</a:t>
            </a:fld>
            <a:endParaRPr lang="en-US"/>
          </a:p>
        </p:txBody>
      </p:sp>
    </p:spTree>
    <p:extLst>
      <p:ext uri="{BB962C8B-B14F-4D97-AF65-F5344CB8AC3E}">
        <p14:creationId xmlns:p14="http://schemas.microsoft.com/office/powerpoint/2010/main" val="584069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68.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4.wdp"/></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054212"/>
            <a:ext cx="10031645" cy="7912215"/>
            <a:chOff x="-34423" y="2250454"/>
            <a:chExt cx="6410506" cy="3551350"/>
          </a:xfrm>
        </p:grpSpPr>
        <p:pic>
          <p:nvPicPr>
            <p:cNvPr id="5" name="Picture 8" descr="Image result for diversity world map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6" name="Isosceles Triangle 5"/>
            <p:cNvSpPr/>
            <p:nvPr/>
          </p:nvSpPr>
          <p:spPr>
            <a:xfrm rot="2822955">
              <a:off x="5445658" y="258901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85619" y="904673"/>
            <a:ext cx="6654697" cy="1688958"/>
          </a:xfrm>
          <a:solidFill>
            <a:schemeClr val="tx1"/>
          </a:solidFill>
          <a:ln>
            <a:solidFill>
              <a:schemeClr val="tx1"/>
            </a:solidFill>
          </a:ln>
        </p:spPr>
        <p:txBody>
          <a:bodyPr>
            <a:noAutofit/>
          </a:bodyPr>
          <a:lstStyle/>
          <a:p>
            <a:pPr algn="ctr"/>
            <a:r>
              <a:rPr lang="en-US" sz="5000" b="1" dirty="0">
                <a:solidFill>
                  <a:schemeClr val="bg1">
                    <a:lumMod val="95000"/>
                  </a:schemeClr>
                </a:solidFill>
                <a:latin typeface="+mn-lt"/>
              </a:rPr>
              <a:t>Biodiversity patterns</a:t>
            </a:r>
          </a:p>
        </p:txBody>
      </p:sp>
    </p:spTree>
    <p:extLst>
      <p:ext uri="{BB962C8B-B14F-4D97-AF65-F5344CB8AC3E}">
        <p14:creationId xmlns:p14="http://schemas.microsoft.com/office/powerpoint/2010/main" val="3499831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32747-A7FB-990D-C5B4-8B370C43B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02AC2E-56C4-D56B-4D39-221C38931A31}"/>
              </a:ext>
            </a:extLst>
          </p:cNvPr>
          <p:cNvSpPr>
            <a:spLocks noGrp="1"/>
          </p:cNvSpPr>
          <p:nvPr>
            <p:ph type="title"/>
          </p:nvPr>
        </p:nvSpPr>
        <p:spPr>
          <a:xfrm>
            <a:off x="11443" y="100186"/>
            <a:ext cx="9121113" cy="927103"/>
          </a:xfrm>
        </p:spPr>
        <p:txBody>
          <a:bodyPr>
            <a:noAutofit/>
          </a:bodyPr>
          <a:lstStyle/>
          <a:p>
            <a:pPr algn="ctr"/>
            <a:r>
              <a:rPr lang="en-US" sz="5500" b="1" dirty="0">
                <a:latin typeface="+mn-lt"/>
              </a:rPr>
              <a:t>Elevational diversity gradient</a:t>
            </a:r>
          </a:p>
        </p:txBody>
      </p:sp>
      <p:sp>
        <p:nvSpPr>
          <p:cNvPr id="9" name="TextBox 8">
            <a:extLst>
              <a:ext uri="{FF2B5EF4-FFF2-40B4-BE49-F238E27FC236}">
                <a16:creationId xmlns:a16="http://schemas.microsoft.com/office/drawing/2014/main" id="{E3C1CCFB-55FF-6B26-7EF9-29CDEC016687}"/>
              </a:ext>
            </a:extLst>
          </p:cNvPr>
          <p:cNvSpPr txBox="1"/>
          <p:nvPr/>
        </p:nvSpPr>
        <p:spPr>
          <a:xfrm>
            <a:off x="140135" y="6049928"/>
            <a:ext cx="5360792" cy="707886"/>
          </a:xfrm>
          <a:prstGeom prst="rect">
            <a:avLst/>
          </a:prstGeom>
          <a:noFill/>
        </p:spPr>
        <p:txBody>
          <a:bodyPr wrap="square" rtlCol="0">
            <a:spAutoFit/>
          </a:bodyPr>
          <a:lstStyle/>
          <a:p>
            <a:r>
              <a:rPr lang="en-US" sz="2000" b="1" dirty="0"/>
              <a:t>Peters et al. (2016) Mt </a:t>
            </a:r>
            <a:r>
              <a:rPr lang="en-US" sz="2000" b="1" dirty="0" err="1"/>
              <a:t>Kilimajaro</a:t>
            </a:r>
            <a:endParaRPr lang="en-US" sz="2000" b="1" dirty="0"/>
          </a:p>
          <a:p>
            <a:r>
              <a:rPr lang="en-US" sz="2000" b="1" dirty="0"/>
              <a:t>diversity of plants, insects, vertebrates</a:t>
            </a:r>
          </a:p>
        </p:txBody>
      </p:sp>
      <p:pic>
        <p:nvPicPr>
          <p:cNvPr id="6" name="Picture 5" descr="A giraffe in front of Mount Kilimanjaro&#10;&#10;AI-generated content may be incorrect.">
            <a:extLst>
              <a:ext uri="{FF2B5EF4-FFF2-40B4-BE49-F238E27FC236}">
                <a16:creationId xmlns:a16="http://schemas.microsoft.com/office/drawing/2014/main" id="{BFBD0CA8-BEA2-E28D-270A-B112308DE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30486"/>
            <a:ext cx="7189411" cy="4745011"/>
          </a:xfrm>
          <a:prstGeom prst="rect">
            <a:avLst/>
          </a:prstGeom>
        </p:spPr>
      </p:pic>
      <p:pic>
        <p:nvPicPr>
          <p:cNvPr id="7" name="Picture 6" descr="A diagram of different types of species&#10;&#10;AI-generated content may be incorrect.">
            <a:extLst>
              <a:ext uri="{FF2B5EF4-FFF2-40B4-BE49-F238E27FC236}">
                <a16:creationId xmlns:a16="http://schemas.microsoft.com/office/drawing/2014/main" id="{513B3F21-2D68-32AA-C406-8DCB7AEFDA04}"/>
              </a:ext>
            </a:extLst>
          </p:cNvPr>
          <p:cNvPicPr>
            <a:picLocks noChangeAspect="1"/>
          </p:cNvPicPr>
          <p:nvPr/>
        </p:nvPicPr>
        <p:blipFill>
          <a:blip r:embed="rId3">
            <a:extLst>
              <a:ext uri="{28A0092B-C50C-407E-A947-70E740481C1C}">
                <a14:useLocalDpi xmlns:a14="http://schemas.microsoft.com/office/drawing/2010/main" val="0"/>
              </a:ext>
            </a:extLst>
          </a:blip>
          <a:srcRect t="4157" r="47916" b="51493"/>
          <a:stretch>
            <a:fillRect/>
          </a:stretch>
        </p:blipFill>
        <p:spPr>
          <a:xfrm>
            <a:off x="5298616" y="1156055"/>
            <a:ext cx="3822497" cy="2835030"/>
          </a:xfrm>
          <a:prstGeom prst="rect">
            <a:avLst/>
          </a:prstGeom>
        </p:spPr>
      </p:pic>
      <p:pic>
        <p:nvPicPr>
          <p:cNvPr id="10" name="Picture 9" descr="A diagram of different types of species&#10;&#10;AI-generated content may be incorrect.">
            <a:extLst>
              <a:ext uri="{FF2B5EF4-FFF2-40B4-BE49-F238E27FC236}">
                <a16:creationId xmlns:a16="http://schemas.microsoft.com/office/drawing/2014/main" id="{E1E180EA-CA53-07D1-8A21-63184C8D46FC}"/>
              </a:ext>
            </a:extLst>
          </p:cNvPr>
          <p:cNvPicPr>
            <a:picLocks noChangeAspect="1"/>
          </p:cNvPicPr>
          <p:nvPr/>
        </p:nvPicPr>
        <p:blipFill>
          <a:blip r:embed="rId3">
            <a:extLst>
              <a:ext uri="{28A0092B-C50C-407E-A947-70E740481C1C}">
                <a14:useLocalDpi xmlns:a14="http://schemas.microsoft.com/office/drawing/2010/main" val="0"/>
              </a:ext>
            </a:extLst>
          </a:blip>
          <a:srcRect l="1" t="5413" r="95344" b="51492"/>
          <a:stretch>
            <a:fillRect/>
          </a:stretch>
        </p:blipFill>
        <p:spPr>
          <a:xfrm>
            <a:off x="5298616" y="3991084"/>
            <a:ext cx="341636" cy="2754805"/>
          </a:xfrm>
          <a:prstGeom prst="rect">
            <a:avLst/>
          </a:prstGeom>
        </p:spPr>
      </p:pic>
      <p:pic>
        <p:nvPicPr>
          <p:cNvPr id="8" name="Picture 7" descr="A diagram of different types of species&#10;&#10;AI-generated content may be incorrect.">
            <a:extLst>
              <a:ext uri="{FF2B5EF4-FFF2-40B4-BE49-F238E27FC236}">
                <a16:creationId xmlns:a16="http://schemas.microsoft.com/office/drawing/2014/main" id="{4C637A38-72DF-3448-EDE5-E436BB8F4B33}"/>
              </a:ext>
            </a:extLst>
          </p:cNvPr>
          <p:cNvPicPr>
            <a:picLocks noChangeAspect="1"/>
          </p:cNvPicPr>
          <p:nvPr/>
        </p:nvPicPr>
        <p:blipFill>
          <a:blip r:embed="rId3">
            <a:extLst>
              <a:ext uri="{28A0092B-C50C-407E-A947-70E740481C1C}">
                <a14:useLocalDpi xmlns:a14="http://schemas.microsoft.com/office/drawing/2010/main" val="0"/>
              </a:ext>
            </a:extLst>
          </a:blip>
          <a:srcRect l="52292" t="5013" b="51493"/>
          <a:stretch>
            <a:fillRect/>
          </a:stretch>
        </p:blipFill>
        <p:spPr>
          <a:xfrm>
            <a:off x="5500927" y="3937602"/>
            <a:ext cx="3502938" cy="2781546"/>
          </a:xfrm>
          <a:prstGeom prst="rect">
            <a:avLst/>
          </a:prstGeom>
        </p:spPr>
      </p:pic>
      <p:sp>
        <p:nvSpPr>
          <p:cNvPr id="3" name="TextBox 2">
            <a:extLst>
              <a:ext uri="{FF2B5EF4-FFF2-40B4-BE49-F238E27FC236}">
                <a16:creationId xmlns:a16="http://schemas.microsoft.com/office/drawing/2014/main" id="{2F887775-F31B-03C3-B928-F68440413D0B}"/>
              </a:ext>
            </a:extLst>
          </p:cNvPr>
          <p:cNvSpPr txBox="1"/>
          <p:nvPr/>
        </p:nvSpPr>
        <p:spPr>
          <a:xfrm>
            <a:off x="6426200" y="6500835"/>
            <a:ext cx="2134495" cy="400110"/>
          </a:xfrm>
          <a:prstGeom prst="rect">
            <a:avLst/>
          </a:prstGeom>
          <a:noFill/>
        </p:spPr>
        <p:txBody>
          <a:bodyPr wrap="none" rtlCol="0">
            <a:spAutoFit/>
          </a:bodyPr>
          <a:lstStyle/>
          <a:p>
            <a:r>
              <a:rPr lang="en-US" sz="2000" b="1" dirty="0"/>
              <a:t>elevation (meters)</a:t>
            </a:r>
          </a:p>
        </p:txBody>
      </p:sp>
    </p:spTree>
    <p:extLst>
      <p:ext uri="{BB962C8B-B14F-4D97-AF65-F5344CB8AC3E}">
        <p14:creationId xmlns:p14="http://schemas.microsoft.com/office/powerpoint/2010/main" val="1039366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40A52-25A1-DB2F-ECE9-93F291AB98D9}"/>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D70E8194-5DCF-CAF8-8D0D-9334E6718127}"/>
              </a:ext>
            </a:extLst>
          </p:cNvPr>
          <p:cNvSpPr txBox="1"/>
          <p:nvPr/>
        </p:nvSpPr>
        <p:spPr>
          <a:xfrm>
            <a:off x="296032" y="6132462"/>
            <a:ext cx="8722056" cy="477054"/>
          </a:xfrm>
          <a:prstGeom prst="rect">
            <a:avLst/>
          </a:prstGeom>
          <a:noFill/>
        </p:spPr>
        <p:txBody>
          <a:bodyPr wrap="square" rtlCol="0">
            <a:spAutoFit/>
          </a:bodyPr>
          <a:lstStyle/>
          <a:p>
            <a:r>
              <a:rPr lang="en-US" sz="2500" b="1" dirty="0"/>
              <a:t>vascular plants of the Galapagos (MacArthur and Wilson 1964)</a:t>
            </a:r>
            <a:endParaRPr lang="en-US" dirty="0"/>
          </a:p>
        </p:txBody>
      </p:sp>
      <p:sp>
        <p:nvSpPr>
          <p:cNvPr id="2" name="Content Placeholder 2">
            <a:extLst>
              <a:ext uri="{FF2B5EF4-FFF2-40B4-BE49-F238E27FC236}">
                <a16:creationId xmlns:a16="http://schemas.microsoft.com/office/drawing/2014/main" id="{4AB109B6-20D4-5B4C-1CEE-11E22E3D3B24}"/>
              </a:ext>
            </a:extLst>
          </p:cNvPr>
          <p:cNvSpPr txBox="1">
            <a:spLocks/>
          </p:cNvSpPr>
          <p:nvPr/>
        </p:nvSpPr>
        <p:spPr>
          <a:xfrm>
            <a:off x="296032" y="115907"/>
            <a:ext cx="8722056" cy="10972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6500" b="1" dirty="0"/>
              <a:t>species-area relationship</a:t>
            </a:r>
          </a:p>
        </p:txBody>
      </p:sp>
      <p:pic>
        <p:nvPicPr>
          <p:cNvPr id="12" name="Picture 11" descr="A diagram of a cactus growing on a graph&#10;&#10;AI-generated content may be incorrect.">
            <a:extLst>
              <a:ext uri="{FF2B5EF4-FFF2-40B4-BE49-F238E27FC236}">
                <a16:creationId xmlns:a16="http://schemas.microsoft.com/office/drawing/2014/main" id="{D05C3DE0-570B-FC91-2BBA-BFF16268A93D}"/>
              </a:ext>
            </a:extLst>
          </p:cNvPr>
          <p:cNvPicPr>
            <a:picLocks noChangeAspect="1"/>
          </p:cNvPicPr>
          <p:nvPr/>
        </p:nvPicPr>
        <p:blipFill>
          <a:blip r:embed="rId2">
            <a:extLst>
              <a:ext uri="{28A0092B-C50C-407E-A947-70E740481C1C}">
                <a14:useLocalDpi xmlns:a14="http://schemas.microsoft.com/office/drawing/2010/main" val="0"/>
              </a:ext>
            </a:extLst>
          </a:blip>
          <a:srcRect l="-114" b="4800"/>
          <a:stretch>
            <a:fillRect/>
          </a:stretch>
        </p:blipFill>
        <p:spPr>
          <a:xfrm>
            <a:off x="0" y="1381997"/>
            <a:ext cx="6442972" cy="4412752"/>
          </a:xfrm>
          <a:prstGeom prst="rect">
            <a:avLst/>
          </a:prstGeom>
        </p:spPr>
      </p:pic>
      <p:pic>
        <p:nvPicPr>
          <p:cNvPr id="15" name="Picture 14" descr="A map of islands with white text&#10;&#10;AI-generated content may be incorrect.">
            <a:extLst>
              <a:ext uri="{FF2B5EF4-FFF2-40B4-BE49-F238E27FC236}">
                <a16:creationId xmlns:a16="http://schemas.microsoft.com/office/drawing/2014/main" id="{A37646D2-A203-792A-31E5-A27106BEE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861" y="2990350"/>
            <a:ext cx="2729818" cy="1971536"/>
          </a:xfrm>
          <a:prstGeom prst="rect">
            <a:avLst/>
          </a:prstGeom>
        </p:spPr>
      </p:pic>
      <p:pic>
        <p:nvPicPr>
          <p:cNvPr id="17" name="Picture 16" descr="A group of cactus plants in a desert&#10;&#10;AI-generated content may be incorrect.">
            <a:extLst>
              <a:ext uri="{FF2B5EF4-FFF2-40B4-BE49-F238E27FC236}">
                <a16:creationId xmlns:a16="http://schemas.microsoft.com/office/drawing/2014/main" id="{75BEE87B-B5A1-B852-B766-896C50708D03}"/>
              </a:ext>
            </a:extLst>
          </p:cNvPr>
          <p:cNvPicPr>
            <a:picLocks noChangeAspect="1"/>
          </p:cNvPicPr>
          <p:nvPr/>
        </p:nvPicPr>
        <p:blipFill>
          <a:blip r:embed="rId4" cstate="print">
            <a:extLst>
              <a:ext uri="{28A0092B-C50C-407E-A947-70E740481C1C}">
                <a14:useLocalDpi xmlns:a14="http://schemas.microsoft.com/office/drawing/2010/main" val="0"/>
              </a:ext>
            </a:extLst>
          </a:blip>
          <a:srcRect r="53496" b="9153"/>
          <a:stretch>
            <a:fillRect/>
          </a:stretch>
        </p:blipFill>
        <p:spPr>
          <a:xfrm>
            <a:off x="6442972" y="1381997"/>
            <a:ext cx="2701029" cy="4412752"/>
          </a:xfrm>
          <a:prstGeom prst="rect">
            <a:avLst/>
          </a:prstGeom>
        </p:spPr>
      </p:pic>
    </p:spTree>
    <p:extLst>
      <p:ext uri="{BB962C8B-B14F-4D97-AF65-F5344CB8AC3E}">
        <p14:creationId xmlns:p14="http://schemas.microsoft.com/office/powerpoint/2010/main" val="124929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D9FB1-A316-0FF4-FEA2-2377C4342470}"/>
            </a:ext>
          </a:extLst>
        </p:cNvPr>
        <p:cNvGrpSpPr/>
        <p:nvPr/>
      </p:nvGrpSpPr>
      <p:grpSpPr>
        <a:xfrm>
          <a:off x="0" y="0"/>
          <a:ext cx="0" cy="0"/>
          <a:chOff x="0" y="0"/>
          <a:chExt cx="0" cy="0"/>
        </a:xfrm>
      </p:grpSpPr>
      <p:pic>
        <p:nvPicPr>
          <p:cNvPr id="5" name="Picture 4" descr="A picture containing text, screenshot, diagram, line&#10;&#10;Description automatically generated">
            <a:extLst>
              <a:ext uri="{FF2B5EF4-FFF2-40B4-BE49-F238E27FC236}">
                <a16:creationId xmlns:a16="http://schemas.microsoft.com/office/drawing/2014/main" id="{D69E6ECE-C8C8-F326-6A3C-58AD2DF6D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4" y="1387752"/>
            <a:ext cx="4913912" cy="4881153"/>
          </a:xfrm>
          <a:prstGeom prst="rect">
            <a:avLst/>
          </a:prstGeom>
        </p:spPr>
      </p:pic>
      <p:pic>
        <p:nvPicPr>
          <p:cNvPr id="7" name="Picture 6" descr="A colorful lizard with orange and blue spots&#10;&#10;Description automatically generated with low confidence">
            <a:extLst>
              <a:ext uri="{FF2B5EF4-FFF2-40B4-BE49-F238E27FC236}">
                <a16:creationId xmlns:a16="http://schemas.microsoft.com/office/drawing/2014/main" id="{162524D2-EF5B-5F5C-565A-FA8C1F520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041" y="1295400"/>
            <a:ext cx="3418185" cy="3589876"/>
          </a:xfrm>
          <a:prstGeom prst="rect">
            <a:avLst/>
          </a:prstGeom>
        </p:spPr>
      </p:pic>
      <p:pic>
        <p:nvPicPr>
          <p:cNvPr id="9" name="Picture 8" descr="A picture containing text, map, atlas, diagram&#10;&#10;Description automatically generated">
            <a:extLst>
              <a:ext uri="{FF2B5EF4-FFF2-40B4-BE49-F238E27FC236}">
                <a16:creationId xmlns:a16="http://schemas.microsoft.com/office/drawing/2014/main" id="{52CF54C8-E9AE-4240-2984-CF01EB43DC8B}"/>
              </a:ext>
            </a:extLst>
          </p:cNvPr>
          <p:cNvPicPr>
            <a:picLocks noChangeAspect="1"/>
          </p:cNvPicPr>
          <p:nvPr/>
        </p:nvPicPr>
        <p:blipFill rotWithShape="1">
          <a:blip r:embed="rId4">
            <a:extLst>
              <a:ext uri="{28A0092B-C50C-407E-A947-70E740481C1C}">
                <a14:useLocalDpi xmlns:a14="http://schemas.microsoft.com/office/drawing/2010/main" val="0"/>
              </a:ext>
            </a:extLst>
          </a:blip>
          <a:srcRect r="38037" b="39104"/>
          <a:stretch/>
        </p:blipFill>
        <p:spPr>
          <a:xfrm>
            <a:off x="1004281" y="1502089"/>
            <a:ext cx="2657145" cy="1739901"/>
          </a:xfrm>
          <a:prstGeom prst="rect">
            <a:avLst/>
          </a:prstGeom>
        </p:spPr>
      </p:pic>
      <p:sp>
        <p:nvSpPr>
          <p:cNvPr id="14" name="TextBox 13">
            <a:extLst>
              <a:ext uri="{FF2B5EF4-FFF2-40B4-BE49-F238E27FC236}">
                <a16:creationId xmlns:a16="http://schemas.microsoft.com/office/drawing/2014/main" id="{9446CAD7-18B0-68BF-6147-678EA9428813}"/>
              </a:ext>
            </a:extLst>
          </p:cNvPr>
          <p:cNvSpPr txBox="1"/>
          <p:nvPr/>
        </p:nvSpPr>
        <p:spPr>
          <a:xfrm>
            <a:off x="5368281" y="4885276"/>
            <a:ext cx="3734775" cy="1969770"/>
          </a:xfrm>
          <a:prstGeom prst="rect">
            <a:avLst/>
          </a:prstGeom>
          <a:noFill/>
        </p:spPr>
        <p:txBody>
          <a:bodyPr wrap="square" rtlCol="0">
            <a:spAutoFit/>
          </a:bodyPr>
          <a:lstStyle/>
          <a:p>
            <a:r>
              <a:rPr lang="en-US" sz="2500" b="1" dirty="0"/>
              <a:t>Evolutionary </a:t>
            </a:r>
          </a:p>
          <a:p>
            <a:r>
              <a:rPr lang="en-US" sz="2500" b="1" dirty="0"/>
              <a:t>species-area relationship</a:t>
            </a:r>
          </a:p>
          <a:p>
            <a:r>
              <a:rPr lang="en-US" dirty="0"/>
              <a:t>minimum island size for allopatric speciation to happen. Study system: </a:t>
            </a:r>
            <a:r>
              <a:rPr lang="en-US" b="1" dirty="0"/>
              <a:t>Anolis lizards of Caribbean islands</a:t>
            </a:r>
            <a:r>
              <a:rPr lang="en-US" dirty="0"/>
              <a:t>. </a:t>
            </a:r>
            <a:r>
              <a:rPr lang="en-US" dirty="0" err="1"/>
              <a:t>Losos</a:t>
            </a:r>
            <a:r>
              <a:rPr lang="en-US" dirty="0"/>
              <a:t> and Schluter (2000) Nature</a:t>
            </a:r>
          </a:p>
        </p:txBody>
      </p:sp>
      <p:sp>
        <p:nvSpPr>
          <p:cNvPr id="3" name="Content Placeholder 2">
            <a:extLst>
              <a:ext uri="{FF2B5EF4-FFF2-40B4-BE49-F238E27FC236}">
                <a16:creationId xmlns:a16="http://schemas.microsoft.com/office/drawing/2014/main" id="{EA17601A-596D-D3FC-9751-8504BBFC8CA5}"/>
              </a:ext>
            </a:extLst>
          </p:cNvPr>
          <p:cNvSpPr txBox="1">
            <a:spLocks/>
          </p:cNvSpPr>
          <p:nvPr/>
        </p:nvSpPr>
        <p:spPr>
          <a:xfrm>
            <a:off x="296032" y="115907"/>
            <a:ext cx="8722056" cy="10972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6500" b="1" dirty="0"/>
              <a:t>species-area relationship</a:t>
            </a:r>
          </a:p>
        </p:txBody>
      </p:sp>
    </p:spTree>
    <p:extLst>
      <p:ext uri="{BB962C8B-B14F-4D97-AF65-F5344CB8AC3E}">
        <p14:creationId xmlns:p14="http://schemas.microsoft.com/office/powerpoint/2010/main" val="131767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D908-D631-6F55-B1A2-7DEAFA736C4C}"/>
              </a:ext>
            </a:extLst>
          </p:cNvPr>
          <p:cNvSpPr>
            <a:spLocks noGrp="1"/>
          </p:cNvSpPr>
          <p:nvPr>
            <p:ph type="title"/>
          </p:nvPr>
        </p:nvSpPr>
        <p:spPr>
          <a:xfrm>
            <a:off x="463550" y="327026"/>
            <a:ext cx="8337550" cy="1325563"/>
          </a:xfrm>
        </p:spPr>
        <p:txBody>
          <a:bodyPr/>
          <a:lstStyle/>
          <a:p>
            <a:r>
              <a:rPr lang="en-US" b="1" dirty="0">
                <a:latin typeface="Arial Black" panose="020B0A04020102020204" pitchFamily="34" charset="0"/>
              </a:rPr>
              <a:t>BIODIVERSITY PATTERNS</a:t>
            </a:r>
          </a:p>
        </p:txBody>
      </p:sp>
      <p:sp>
        <p:nvSpPr>
          <p:cNvPr id="3" name="Content Placeholder 2">
            <a:extLst>
              <a:ext uri="{FF2B5EF4-FFF2-40B4-BE49-F238E27FC236}">
                <a16:creationId xmlns:a16="http://schemas.microsoft.com/office/drawing/2014/main" id="{47EE066E-D689-0ADD-1E68-84D30C77780C}"/>
              </a:ext>
            </a:extLst>
          </p:cNvPr>
          <p:cNvSpPr>
            <a:spLocks noGrp="1"/>
          </p:cNvSpPr>
          <p:nvPr>
            <p:ph idx="1"/>
          </p:nvPr>
        </p:nvSpPr>
        <p:spPr>
          <a:xfrm>
            <a:off x="463550" y="1825625"/>
            <a:ext cx="8515350" cy="2416175"/>
          </a:xfrm>
        </p:spPr>
        <p:txBody>
          <a:bodyPr>
            <a:noAutofit/>
          </a:bodyPr>
          <a:lstStyle/>
          <a:p>
            <a:pPr marL="0" indent="0">
              <a:buNone/>
            </a:pPr>
            <a:r>
              <a:rPr lang="en-US" sz="5000" b="1" dirty="0"/>
              <a:t>latitudinal diversity gradient</a:t>
            </a:r>
          </a:p>
          <a:p>
            <a:pPr marL="0" indent="0">
              <a:buNone/>
            </a:pPr>
            <a:r>
              <a:rPr lang="en-US" sz="5000" b="1" dirty="0"/>
              <a:t>elevational diversity gradient</a:t>
            </a:r>
          </a:p>
          <a:p>
            <a:pPr marL="0" indent="0">
              <a:buNone/>
            </a:pPr>
            <a:r>
              <a:rPr lang="en-US" sz="5000" b="1" dirty="0"/>
              <a:t>species-area relationship</a:t>
            </a:r>
          </a:p>
        </p:txBody>
      </p:sp>
    </p:spTree>
    <p:extLst>
      <p:ext uri="{BB962C8B-B14F-4D97-AF65-F5344CB8AC3E}">
        <p14:creationId xmlns:p14="http://schemas.microsoft.com/office/powerpoint/2010/main" val="4230831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F5ACC-443F-65A7-F04F-925970FD38A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CFAC05-42D9-C906-BB49-5344B9F142D7}"/>
              </a:ext>
            </a:extLst>
          </p:cNvPr>
          <p:cNvPicPr>
            <a:picLocks noChangeAspect="1"/>
          </p:cNvPicPr>
          <p:nvPr/>
        </p:nvPicPr>
        <p:blipFill>
          <a:blip r:embed="rId3"/>
          <a:stretch>
            <a:fillRect/>
          </a:stretch>
        </p:blipFill>
        <p:spPr>
          <a:xfrm>
            <a:off x="5275193" y="3586074"/>
            <a:ext cx="3719150" cy="3053798"/>
          </a:xfrm>
          <a:prstGeom prst="rect">
            <a:avLst/>
          </a:prstGeom>
        </p:spPr>
      </p:pic>
      <p:pic>
        <p:nvPicPr>
          <p:cNvPr id="2" name="Picture 1">
            <a:extLst>
              <a:ext uri="{FF2B5EF4-FFF2-40B4-BE49-F238E27FC236}">
                <a16:creationId xmlns:a16="http://schemas.microsoft.com/office/drawing/2014/main" id="{3EAB1054-0327-C27E-A7FA-AE70BA27C1B0}"/>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4D42387C-9114-FF6E-0570-5DDED5DE6ECD}"/>
              </a:ext>
            </a:extLst>
          </p:cNvPr>
          <p:cNvPicPr>
            <a:picLocks noChangeAspect="1"/>
          </p:cNvPicPr>
          <p:nvPr/>
        </p:nvPicPr>
        <p:blipFill>
          <a:blip r:embed="rId5"/>
          <a:stretch>
            <a:fillRect/>
          </a:stretch>
        </p:blipFill>
        <p:spPr>
          <a:xfrm>
            <a:off x="351040" y="3764860"/>
            <a:ext cx="4678159" cy="3053798"/>
          </a:xfrm>
          <a:prstGeom prst="rect">
            <a:avLst/>
          </a:prstGeom>
        </p:spPr>
      </p:pic>
      <p:pic>
        <p:nvPicPr>
          <p:cNvPr id="6" name="Picture 5">
            <a:extLst>
              <a:ext uri="{FF2B5EF4-FFF2-40B4-BE49-F238E27FC236}">
                <a16:creationId xmlns:a16="http://schemas.microsoft.com/office/drawing/2014/main" id="{78DC935B-5C76-12B9-34A9-3F49A00C18AF}"/>
              </a:ext>
            </a:extLst>
          </p:cNvPr>
          <p:cNvPicPr>
            <a:picLocks noChangeAspect="1"/>
          </p:cNvPicPr>
          <p:nvPr/>
        </p:nvPicPr>
        <p:blipFill>
          <a:blip r:embed="rId6"/>
          <a:stretch>
            <a:fillRect/>
          </a:stretch>
        </p:blipFill>
        <p:spPr>
          <a:xfrm>
            <a:off x="218175" y="842510"/>
            <a:ext cx="4423611" cy="2743564"/>
          </a:xfrm>
          <a:prstGeom prst="rect">
            <a:avLst/>
          </a:prstGeom>
        </p:spPr>
      </p:pic>
      <p:sp>
        <p:nvSpPr>
          <p:cNvPr id="7" name="TextBox 6">
            <a:extLst>
              <a:ext uri="{FF2B5EF4-FFF2-40B4-BE49-F238E27FC236}">
                <a16:creationId xmlns:a16="http://schemas.microsoft.com/office/drawing/2014/main" id="{1F7C99A4-F75C-3856-E113-E2E11A774A4F}"/>
              </a:ext>
            </a:extLst>
          </p:cNvPr>
          <p:cNvSpPr txBox="1"/>
          <p:nvPr/>
        </p:nvSpPr>
        <p:spPr>
          <a:xfrm>
            <a:off x="519606" y="144150"/>
            <a:ext cx="6188019" cy="646331"/>
          </a:xfrm>
          <a:prstGeom prst="rect">
            <a:avLst/>
          </a:prstGeom>
          <a:noFill/>
        </p:spPr>
        <p:txBody>
          <a:bodyPr wrap="square" rtlCol="0">
            <a:spAutoFit/>
          </a:bodyPr>
          <a:lstStyle/>
          <a:p>
            <a:r>
              <a:rPr lang="en-US" b="1" dirty="0">
                <a:solidFill>
                  <a:srgbClr val="C00000"/>
                </a:solidFill>
              </a:rPr>
              <a:t>Examples of the pattern compiled by Fischer (1960) Evolution. Seminal paper (1000+ citations) </a:t>
            </a:r>
          </a:p>
        </p:txBody>
      </p:sp>
      <p:sp>
        <p:nvSpPr>
          <p:cNvPr id="8" name="TextBox 7">
            <a:extLst>
              <a:ext uri="{FF2B5EF4-FFF2-40B4-BE49-F238E27FC236}">
                <a16:creationId xmlns:a16="http://schemas.microsoft.com/office/drawing/2014/main" id="{D923288E-10CC-5FCB-2800-55C8CEBC7598}"/>
              </a:ext>
            </a:extLst>
          </p:cNvPr>
          <p:cNvSpPr txBox="1"/>
          <p:nvPr/>
        </p:nvSpPr>
        <p:spPr>
          <a:xfrm>
            <a:off x="6802900" y="3395528"/>
            <a:ext cx="2037737" cy="369332"/>
          </a:xfrm>
          <a:prstGeom prst="rect">
            <a:avLst/>
          </a:prstGeom>
          <a:noFill/>
        </p:spPr>
        <p:txBody>
          <a:bodyPr wrap="none" rtlCol="0">
            <a:spAutoFit/>
          </a:bodyPr>
          <a:lstStyle/>
          <a:p>
            <a:r>
              <a:rPr lang="en-US" b="1" dirty="0" err="1">
                <a:solidFill>
                  <a:srgbClr val="FF0000"/>
                </a:solidFill>
              </a:rPr>
              <a:t>Molluscs</a:t>
            </a:r>
            <a:r>
              <a:rPr lang="en-US" b="1" dirty="0">
                <a:solidFill>
                  <a:srgbClr val="FF0000"/>
                </a:solidFill>
              </a:rPr>
              <a:t> of Canada</a:t>
            </a:r>
          </a:p>
        </p:txBody>
      </p:sp>
      <p:sp>
        <p:nvSpPr>
          <p:cNvPr id="9" name="TextBox 8">
            <a:extLst>
              <a:ext uri="{FF2B5EF4-FFF2-40B4-BE49-F238E27FC236}">
                <a16:creationId xmlns:a16="http://schemas.microsoft.com/office/drawing/2014/main" id="{27E725F6-B513-3E06-5CBE-0F85B7A3E0A5}"/>
              </a:ext>
            </a:extLst>
          </p:cNvPr>
          <p:cNvSpPr txBox="1"/>
          <p:nvPr/>
        </p:nvSpPr>
        <p:spPr>
          <a:xfrm>
            <a:off x="2573492" y="3458321"/>
            <a:ext cx="2080249" cy="369332"/>
          </a:xfrm>
          <a:prstGeom prst="rect">
            <a:avLst/>
          </a:prstGeom>
          <a:noFill/>
        </p:spPr>
        <p:txBody>
          <a:bodyPr wrap="none" rtlCol="0">
            <a:spAutoFit/>
          </a:bodyPr>
          <a:lstStyle/>
          <a:p>
            <a:r>
              <a:rPr lang="en-US" b="1" dirty="0">
                <a:solidFill>
                  <a:srgbClr val="FF0000"/>
                </a:solidFill>
              </a:rPr>
              <a:t>Snakes of Argentina</a:t>
            </a:r>
          </a:p>
        </p:txBody>
      </p:sp>
      <p:sp>
        <p:nvSpPr>
          <p:cNvPr id="10" name="TextBox 9">
            <a:extLst>
              <a:ext uri="{FF2B5EF4-FFF2-40B4-BE49-F238E27FC236}">
                <a16:creationId xmlns:a16="http://schemas.microsoft.com/office/drawing/2014/main" id="{20AE3A3D-71D2-1BF0-D0D8-D3A6C1B6258A}"/>
              </a:ext>
            </a:extLst>
          </p:cNvPr>
          <p:cNvSpPr txBox="1"/>
          <p:nvPr/>
        </p:nvSpPr>
        <p:spPr>
          <a:xfrm>
            <a:off x="2948950" y="6518530"/>
            <a:ext cx="1901611" cy="369332"/>
          </a:xfrm>
          <a:prstGeom prst="rect">
            <a:avLst/>
          </a:prstGeom>
          <a:noFill/>
        </p:spPr>
        <p:txBody>
          <a:bodyPr wrap="none" rtlCol="0">
            <a:spAutoFit/>
          </a:bodyPr>
          <a:lstStyle/>
          <a:p>
            <a:r>
              <a:rPr lang="en-US" b="1" dirty="0">
                <a:solidFill>
                  <a:srgbClr val="FF0000"/>
                </a:solidFill>
              </a:rPr>
              <a:t>Corals in Australia</a:t>
            </a:r>
          </a:p>
        </p:txBody>
      </p:sp>
      <p:sp>
        <p:nvSpPr>
          <p:cNvPr id="11" name="TextBox 10">
            <a:extLst>
              <a:ext uri="{FF2B5EF4-FFF2-40B4-BE49-F238E27FC236}">
                <a16:creationId xmlns:a16="http://schemas.microsoft.com/office/drawing/2014/main" id="{1A40D915-3D5C-D3DD-CDFE-4E12736E230E}"/>
              </a:ext>
            </a:extLst>
          </p:cNvPr>
          <p:cNvSpPr txBox="1"/>
          <p:nvPr/>
        </p:nvSpPr>
        <p:spPr>
          <a:xfrm>
            <a:off x="6795266" y="6462037"/>
            <a:ext cx="2153923" cy="369332"/>
          </a:xfrm>
          <a:prstGeom prst="rect">
            <a:avLst/>
          </a:prstGeom>
          <a:noFill/>
        </p:spPr>
        <p:txBody>
          <a:bodyPr wrap="none" rtlCol="0">
            <a:spAutoFit/>
          </a:bodyPr>
          <a:lstStyle/>
          <a:p>
            <a:r>
              <a:rPr lang="en-US" b="1" dirty="0">
                <a:solidFill>
                  <a:srgbClr val="FF0000"/>
                </a:solidFill>
              </a:rPr>
              <a:t>Tunicates worldwide</a:t>
            </a:r>
          </a:p>
        </p:txBody>
      </p:sp>
    </p:spTree>
    <p:extLst>
      <p:ext uri="{BB962C8B-B14F-4D97-AF65-F5344CB8AC3E}">
        <p14:creationId xmlns:p14="http://schemas.microsoft.com/office/powerpoint/2010/main" val="2472444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C60FD-58B4-C304-AC77-DB73C3982BF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17D16EB-6377-AB8F-990A-38F565FB748E}"/>
              </a:ext>
            </a:extLst>
          </p:cNvPr>
          <p:cNvPicPr>
            <a:picLocks noChangeAspect="1"/>
          </p:cNvPicPr>
          <p:nvPr/>
        </p:nvPicPr>
        <p:blipFill>
          <a:blip r:embed="rId3"/>
          <a:stretch>
            <a:fillRect/>
          </a:stretch>
        </p:blipFill>
        <p:spPr>
          <a:xfrm>
            <a:off x="5275193" y="3586074"/>
            <a:ext cx="3719150" cy="3053798"/>
          </a:xfrm>
          <a:prstGeom prst="rect">
            <a:avLst/>
          </a:prstGeom>
        </p:spPr>
      </p:pic>
      <p:pic>
        <p:nvPicPr>
          <p:cNvPr id="2" name="Picture 1">
            <a:extLst>
              <a:ext uri="{FF2B5EF4-FFF2-40B4-BE49-F238E27FC236}">
                <a16:creationId xmlns:a16="http://schemas.microsoft.com/office/drawing/2014/main" id="{222FD8BA-3690-5F87-8F25-0F44B99F35E6}"/>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C1BDE199-0B68-2F38-513C-88EE78999BE2}"/>
              </a:ext>
            </a:extLst>
          </p:cNvPr>
          <p:cNvPicPr>
            <a:picLocks noChangeAspect="1"/>
          </p:cNvPicPr>
          <p:nvPr/>
        </p:nvPicPr>
        <p:blipFill>
          <a:blip r:embed="rId5"/>
          <a:stretch>
            <a:fillRect/>
          </a:stretch>
        </p:blipFill>
        <p:spPr>
          <a:xfrm>
            <a:off x="351038" y="3764860"/>
            <a:ext cx="4678159" cy="3053798"/>
          </a:xfrm>
          <a:prstGeom prst="rect">
            <a:avLst/>
          </a:prstGeom>
        </p:spPr>
      </p:pic>
      <p:pic>
        <p:nvPicPr>
          <p:cNvPr id="6" name="Picture 5">
            <a:extLst>
              <a:ext uri="{FF2B5EF4-FFF2-40B4-BE49-F238E27FC236}">
                <a16:creationId xmlns:a16="http://schemas.microsoft.com/office/drawing/2014/main" id="{AE80E7F3-12A3-A623-2200-2C31165F1078}"/>
              </a:ext>
            </a:extLst>
          </p:cNvPr>
          <p:cNvPicPr>
            <a:picLocks noChangeAspect="1"/>
          </p:cNvPicPr>
          <p:nvPr/>
        </p:nvPicPr>
        <p:blipFill>
          <a:blip r:embed="rId6"/>
          <a:stretch>
            <a:fillRect/>
          </a:stretch>
        </p:blipFill>
        <p:spPr>
          <a:xfrm>
            <a:off x="158991" y="469210"/>
            <a:ext cx="4829002" cy="2994991"/>
          </a:xfrm>
          <a:prstGeom prst="rect">
            <a:avLst/>
          </a:prstGeom>
        </p:spPr>
      </p:pic>
      <p:sp>
        <p:nvSpPr>
          <p:cNvPr id="7" name="TextBox 6">
            <a:extLst>
              <a:ext uri="{FF2B5EF4-FFF2-40B4-BE49-F238E27FC236}">
                <a16:creationId xmlns:a16="http://schemas.microsoft.com/office/drawing/2014/main" id="{61272D92-2722-AD46-F93E-816E14BABFD6}"/>
              </a:ext>
            </a:extLst>
          </p:cNvPr>
          <p:cNvSpPr txBox="1"/>
          <p:nvPr/>
        </p:nvSpPr>
        <p:spPr>
          <a:xfrm>
            <a:off x="818837" y="168551"/>
            <a:ext cx="3742563" cy="923330"/>
          </a:xfrm>
          <a:prstGeom prst="rect">
            <a:avLst/>
          </a:prstGeom>
          <a:noFill/>
        </p:spPr>
        <p:txBody>
          <a:bodyPr wrap="none" rtlCol="0">
            <a:spAutoFit/>
          </a:bodyPr>
          <a:lstStyle/>
          <a:p>
            <a:r>
              <a:rPr lang="en-US" b="1" dirty="0"/>
              <a:t>Examples of the pattern compiled by </a:t>
            </a:r>
          </a:p>
          <a:p>
            <a:r>
              <a:rPr lang="en-US" b="1" dirty="0"/>
              <a:t>Fischer (1960) Evolution </a:t>
            </a:r>
          </a:p>
          <a:p>
            <a:r>
              <a:rPr lang="en-US" b="1" dirty="0"/>
              <a:t>Seminal paper (1000+ citations) </a:t>
            </a:r>
          </a:p>
        </p:txBody>
      </p:sp>
      <p:sp>
        <p:nvSpPr>
          <p:cNvPr id="8" name="TextBox 7">
            <a:extLst>
              <a:ext uri="{FF2B5EF4-FFF2-40B4-BE49-F238E27FC236}">
                <a16:creationId xmlns:a16="http://schemas.microsoft.com/office/drawing/2014/main" id="{E13C1C41-3E69-525A-4D7C-7BD7FAA29803}"/>
              </a:ext>
            </a:extLst>
          </p:cNvPr>
          <p:cNvSpPr txBox="1"/>
          <p:nvPr/>
        </p:nvSpPr>
        <p:spPr>
          <a:xfrm>
            <a:off x="-10600" y="34329"/>
            <a:ext cx="9144000" cy="2862322"/>
          </a:xfrm>
          <a:prstGeom prst="rect">
            <a:avLst/>
          </a:prstGeom>
          <a:solidFill>
            <a:schemeClr val="bg1"/>
          </a:solidFill>
        </p:spPr>
        <p:txBody>
          <a:bodyPr wrap="square" rtlCol="0">
            <a:spAutoFit/>
          </a:bodyPr>
          <a:lstStyle/>
          <a:p>
            <a:pPr algn="just"/>
            <a:r>
              <a:rPr lang="en-US" sz="3000" b="1" dirty="0">
                <a:solidFill>
                  <a:srgbClr val="FF0000"/>
                </a:solidFill>
              </a:rPr>
              <a:t>Typically, we first establish that there is a biological pattern. Then, we formulate theory to explain the pattern from which we derive hypotheses and predictions. These are then tested on newly collected data, independent from the data that inspired the theory in the first place. </a:t>
            </a:r>
          </a:p>
        </p:txBody>
      </p:sp>
    </p:spTree>
    <p:extLst>
      <p:ext uri="{BB962C8B-B14F-4D97-AF65-F5344CB8AC3E}">
        <p14:creationId xmlns:p14="http://schemas.microsoft.com/office/powerpoint/2010/main" val="1749808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1A371-34AB-2404-AA02-8FB20928828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A9A828E-7914-A1F9-01A1-6DE8544591B2}"/>
              </a:ext>
            </a:extLst>
          </p:cNvPr>
          <p:cNvPicPr>
            <a:picLocks noChangeAspect="1"/>
          </p:cNvPicPr>
          <p:nvPr/>
        </p:nvPicPr>
        <p:blipFill>
          <a:blip r:embed="rId3"/>
          <a:stretch>
            <a:fillRect/>
          </a:stretch>
        </p:blipFill>
        <p:spPr>
          <a:xfrm>
            <a:off x="5275193" y="3586074"/>
            <a:ext cx="3719150" cy="3053798"/>
          </a:xfrm>
          <a:prstGeom prst="rect">
            <a:avLst/>
          </a:prstGeom>
        </p:spPr>
      </p:pic>
      <p:pic>
        <p:nvPicPr>
          <p:cNvPr id="2" name="Picture 1">
            <a:extLst>
              <a:ext uri="{FF2B5EF4-FFF2-40B4-BE49-F238E27FC236}">
                <a16:creationId xmlns:a16="http://schemas.microsoft.com/office/drawing/2014/main" id="{535EA223-DEC5-99B9-21DD-72C3E1C01D0B}"/>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1DA1224A-4CC6-8AD7-677D-42A5D57EC3D2}"/>
              </a:ext>
            </a:extLst>
          </p:cNvPr>
          <p:cNvPicPr>
            <a:picLocks noChangeAspect="1"/>
          </p:cNvPicPr>
          <p:nvPr/>
        </p:nvPicPr>
        <p:blipFill>
          <a:blip r:embed="rId5"/>
          <a:stretch>
            <a:fillRect/>
          </a:stretch>
        </p:blipFill>
        <p:spPr>
          <a:xfrm>
            <a:off x="351038" y="3764860"/>
            <a:ext cx="4678159" cy="3053798"/>
          </a:xfrm>
          <a:prstGeom prst="rect">
            <a:avLst/>
          </a:prstGeom>
        </p:spPr>
      </p:pic>
      <p:pic>
        <p:nvPicPr>
          <p:cNvPr id="6" name="Picture 5">
            <a:extLst>
              <a:ext uri="{FF2B5EF4-FFF2-40B4-BE49-F238E27FC236}">
                <a16:creationId xmlns:a16="http://schemas.microsoft.com/office/drawing/2014/main" id="{8910A739-8410-BAF6-6994-A600EF10A546}"/>
              </a:ext>
            </a:extLst>
          </p:cNvPr>
          <p:cNvPicPr>
            <a:picLocks noChangeAspect="1"/>
          </p:cNvPicPr>
          <p:nvPr/>
        </p:nvPicPr>
        <p:blipFill>
          <a:blip r:embed="rId6"/>
          <a:stretch>
            <a:fillRect/>
          </a:stretch>
        </p:blipFill>
        <p:spPr>
          <a:xfrm>
            <a:off x="158991" y="469210"/>
            <a:ext cx="4829002" cy="2994991"/>
          </a:xfrm>
          <a:prstGeom prst="rect">
            <a:avLst/>
          </a:prstGeom>
        </p:spPr>
      </p:pic>
      <p:sp>
        <p:nvSpPr>
          <p:cNvPr id="7" name="TextBox 6">
            <a:extLst>
              <a:ext uri="{FF2B5EF4-FFF2-40B4-BE49-F238E27FC236}">
                <a16:creationId xmlns:a16="http://schemas.microsoft.com/office/drawing/2014/main" id="{42FB3050-A619-2E17-E302-456A7885013E}"/>
              </a:ext>
            </a:extLst>
          </p:cNvPr>
          <p:cNvSpPr txBox="1"/>
          <p:nvPr/>
        </p:nvSpPr>
        <p:spPr>
          <a:xfrm>
            <a:off x="818837" y="168551"/>
            <a:ext cx="3742563" cy="923330"/>
          </a:xfrm>
          <a:prstGeom prst="rect">
            <a:avLst/>
          </a:prstGeom>
          <a:noFill/>
        </p:spPr>
        <p:txBody>
          <a:bodyPr wrap="none" rtlCol="0">
            <a:spAutoFit/>
          </a:bodyPr>
          <a:lstStyle/>
          <a:p>
            <a:r>
              <a:rPr lang="en-US" b="1" dirty="0"/>
              <a:t>Examples of the pattern compiled by </a:t>
            </a:r>
          </a:p>
          <a:p>
            <a:r>
              <a:rPr lang="en-US" b="1" dirty="0"/>
              <a:t>Fischer (1960) Evolution </a:t>
            </a:r>
          </a:p>
          <a:p>
            <a:r>
              <a:rPr lang="en-US" b="1" dirty="0"/>
              <a:t>Seminal paper (1000+ citations) </a:t>
            </a:r>
          </a:p>
        </p:txBody>
      </p:sp>
      <p:sp>
        <p:nvSpPr>
          <p:cNvPr id="8" name="TextBox 7">
            <a:extLst>
              <a:ext uri="{FF2B5EF4-FFF2-40B4-BE49-F238E27FC236}">
                <a16:creationId xmlns:a16="http://schemas.microsoft.com/office/drawing/2014/main" id="{8E5E09F3-D0C4-EDCA-B5FC-2134D62EF44C}"/>
              </a:ext>
            </a:extLst>
          </p:cNvPr>
          <p:cNvSpPr txBox="1"/>
          <p:nvPr/>
        </p:nvSpPr>
        <p:spPr>
          <a:xfrm>
            <a:off x="-10600" y="34329"/>
            <a:ext cx="9144000" cy="2862322"/>
          </a:xfrm>
          <a:prstGeom prst="rect">
            <a:avLst/>
          </a:prstGeom>
          <a:solidFill>
            <a:schemeClr val="bg1"/>
          </a:solidFill>
        </p:spPr>
        <p:txBody>
          <a:bodyPr wrap="square" rtlCol="0">
            <a:spAutoFit/>
          </a:bodyPr>
          <a:lstStyle/>
          <a:p>
            <a:pPr algn="just"/>
            <a:r>
              <a:rPr lang="en-US" sz="3000" b="1" dirty="0">
                <a:solidFill>
                  <a:schemeClr val="bg1">
                    <a:lumMod val="75000"/>
                  </a:schemeClr>
                </a:solidFill>
              </a:rPr>
              <a:t>Typically, we first establish that there is a biological pattern. Then, we formulate theory to explain the pattern from which we derive hypotheses and predictions. These are then tested on newly collected data, independent from the data that inspired the theory. </a:t>
            </a:r>
          </a:p>
        </p:txBody>
      </p:sp>
      <p:sp>
        <p:nvSpPr>
          <p:cNvPr id="9" name="TextBox 8">
            <a:extLst>
              <a:ext uri="{FF2B5EF4-FFF2-40B4-BE49-F238E27FC236}">
                <a16:creationId xmlns:a16="http://schemas.microsoft.com/office/drawing/2014/main" id="{FEFFE5DD-94D2-4E59-19DD-D32A8536FEDD}"/>
              </a:ext>
            </a:extLst>
          </p:cNvPr>
          <p:cNvSpPr txBox="1"/>
          <p:nvPr/>
        </p:nvSpPr>
        <p:spPr>
          <a:xfrm>
            <a:off x="9399" y="3212387"/>
            <a:ext cx="9144000" cy="1938992"/>
          </a:xfrm>
          <a:prstGeom prst="rect">
            <a:avLst/>
          </a:prstGeom>
          <a:solidFill>
            <a:schemeClr val="bg1"/>
          </a:solidFill>
        </p:spPr>
        <p:txBody>
          <a:bodyPr wrap="square" rtlCol="0">
            <a:spAutoFit/>
          </a:bodyPr>
          <a:lstStyle/>
          <a:p>
            <a:pPr algn="just"/>
            <a:r>
              <a:rPr lang="en-US" sz="3000" b="1" dirty="0">
                <a:solidFill>
                  <a:srgbClr val="FF0000"/>
                </a:solidFill>
              </a:rPr>
              <a:t>The new data helps to reject some of the hypotheses and predictions, and to refine the theory. The refined theory is then again revisited against new data, and further developed. </a:t>
            </a:r>
          </a:p>
        </p:txBody>
      </p:sp>
    </p:spTree>
    <p:extLst>
      <p:ext uri="{BB962C8B-B14F-4D97-AF65-F5344CB8AC3E}">
        <p14:creationId xmlns:p14="http://schemas.microsoft.com/office/powerpoint/2010/main" val="2171475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DA5D-0767-2781-5394-4889DD1F715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9473FD3-D6A7-09B2-EC60-920FB88B1387}"/>
              </a:ext>
            </a:extLst>
          </p:cNvPr>
          <p:cNvPicPr>
            <a:picLocks noChangeAspect="1"/>
          </p:cNvPicPr>
          <p:nvPr/>
        </p:nvPicPr>
        <p:blipFill>
          <a:blip r:embed="rId3"/>
          <a:stretch>
            <a:fillRect/>
          </a:stretch>
        </p:blipFill>
        <p:spPr>
          <a:xfrm>
            <a:off x="5275193" y="3586074"/>
            <a:ext cx="3719150" cy="3053798"/>
          </a:xfrm>
          <a:prstGeom prst="rect">
            <a:avLst/>
          </a:prstGeom>
        </p:spPr>
      </p:pic>
      <p:pic>
        <p:nvPicPr>
          <p:cNvPr id="2" name="Picture 1">
            <a:extLst>
              <a:ext uri="{FF2B5EF4-FFF2-40B4-BE49-F238E27FC236}">
                <a16:creationId xmlns:a16="http://schemas.microsoft.com/office/drawing/2014/main" id="{0A6F8CE1-DB49-8A82-56A0-C1090A72C1E0}"/>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834BA660-16E0-FB3D-000B-28EA8C6CB5BF}"/>
              </a:ext>
            </a:extLst>
          </p:cNvPr>
          <p:cNvPicPr>
            <a:picLocks noChangeAspect="1"/>
          </p:cNvPicPr>
          <p:nvPr/>
        </p:nvPicPr>
        <p:blipFill>
          <a:blip r:embed="rId5"/>
          <a:stretch>
            <a:fillRect/>
          </a:stretch>
        </p:blipFill>
        <p:spPr>
          <a:xfrm>
            <a:off x="351038" y="3764860"/>
            <a:ext cx="4678159" cy="3053798"/>
          </a:xfrm>
          <a:prstGeom prst="rect">
            <a:avLst/>
          </a:prstGeom>
        </p:spPr>
      </p:pic>
      <p:pic>
        <p:nvPicPr>
          <p:cNvPr id="6" name="Picture 5">
            <a:extLst>
              <a:ext uri="{FF2B5EF4-FFF2-40B4-BE49-F238E27FC236}">
                <a16:creationId xmlns:a16="http://schemas.microsoft.com/office/drawing/2014/main" id="{E0D9A436-9A09-D9CD-1317-E6962633A9C1}"/>
              </a:ext>
            </a:extLst>
          </p:cNvPr>
          <p:cNvPicPr>
            <a:picLocks noChangeAspect="1"/>
          </p:cNvPicPr>
          <p:nvPr/>
        </p:nvPicPr>
        <p:blipFill>
          <a:blip r:embed="rId6"/>
          <a:stretch>
            <a:fillRect/>
          </a:stretch>
        </p:blipFill>
        <p:spPr>
          <a:xfrm>
            <a:off x="158991" y="469210"/>
            <a:ext cx="4829002" cy="2994991"/>
          </a:xfrm>
          <a:prstGeom prst="rect">
            <a:avLst/>
          </a:prstGeom>
        </p:spPr>
      </p:pic>
      <p:sp>
        <p:nvSpPr>
          <p:cNvPr id="7" name="TextBox 6">
            <a:extLst>
              <a:ext uri="{FF2B5EF4-FFF2-40B4-BE49-F238E27FC236}">
                <a16:creationId xmlns:a16="http://schemas.microsoft.com/office/drawing/2014/main" id="{FCECB1D8-2FF3-19D6-239B-EFDD0312425B}"/>
              </a:ext>
            </a:extLst>
          </p:cNvPr>
          <p:cNvSpPr txBox="1"/>
          <p:nvPr/>
        </p:nvSpPr>
        <p:spPr>
          <a:xfrm>
            <a:off x="818837" y="168551"/>
            <a:ext cx="3742563" cy="923330"/>
          </a:xfrm>
          <a:prstGeom prst="rect">
            <a:avLst/>
          </a:prstGeom>
          <a:noFill/>
        </p:spPr>
        <p:txBody>
          <a:bodyPr wrap="none" rtlCol="0">
            <a:spAutoFit/>
          </a:bodyPr>
          <a:lstStyle/>
          <a:p>
            <a:r>
              <a:rPr lang="en-US" b="1" dirty="0"/>
              <a:t>Examples of the pattern compiled by </a:t>
            </a:r>
          </a:p>
          <a:p>
            <a:r>
              <a:rPr lang="en-US" b="1" dirty="0"/>
              <a:t>Fischer (1960) Evolution </a:t>
            </a:r>
          </a:p>
          <a:p>
            <a:r>
              <a:rPr lang="en-US" b="1" dirty="0"/>
              <a:t>Seminal paper (1000+ citations) </a:t>
            </a:r>
          </a:p>
        </p:txBody>
      </p:sp>
      <p:sp>
        <p:nvSpPr>
          <p:cNvPr id="5" name="TextBox 4">
            <a:extLst>
              <a:ext uri="{FF2B5EF4-FFF2-40B4-BE49-F238E27FC236}">
                <a16:creationId xmlns:a16="http://schemas.microsoft.com/office/drawing/2014/main" id="{940FA072-A9D5-842C-FBAF-E3D97C36D384}"/>
              </a:ext>
            </a:extLst>
          </p:cNvPr>
          <p:cNvSpPr txBox="1"/>
          <p:nvPr/>
        </p:nvSpPr>
        <p:spPr>
          <a:xfrm>
            <a:off x="6065199" y="6341604"/>
            <a:ext cx="1840568" cy="477054"/>
          </a:xfrm>
          <a:prstGeom prst="rect">
            <a:avLst/>
          </a:prstGeom>
          <a:noFill/>
        </p:spPr>
        <p:txBody>
          <a:bodyPr wrap="none" rtlCol="0">
            <a:spAutoFit/>
          </a:bodyPr>
          <a:lstStyle/>
          <a:p>
            <a:r>
              <a:rPr lang="en-US" sz="2500" b="1" dirty="0"/>
              <a:t>Fischer 1960</a:t>
            </a:r>
          </a:p>
        </p:txBody>
      </p:sp>
      <p:sp>
        <p:nvSpPr>
          <p:cNvPr id="8" name="TextBox 7">
            <a:extLst>
              <a:ext uri="{FF2B5EF4-FFF2-40B4-BE49-F238E27FC236}">
                <a16:creationId xmlns:a16="http://schemas.microsoft.com/office/drawing/2014/main" id="{595CCC15-FE68-399D-6A9B-7D297BBE0597}"/>
              </a:ext>
            </a:extLst>
          </p:cNvPr>
          <p:cNvSpPr txBox="1"/>
          <p:nvPr/>
        </p:nvSpPr>
        <p:spPr>
          <a:xfrm>
            <a:off x="-10600" y="34329"/>
            <a:ext cx="9144000" cy="2862322"/>
          </a:xfrm>
          <a:prstGeom prst="rect">
            <a:avLst/>
          </a:prstGeom>
          <a:solidFill>
            <a:schemeClr val="bg1"/>
          </a:solidFill>
        </p:spPr>
        <p:txBody>
          <a:bodyPr wrap="square" rtlCol="0">
            <a:spAutoFit/>
          </a:bodyPr>
          <a:lstStyle/>
          <a:p>
            <a:pPr algn="just"/>
            <a:r>
              <a:rPr lang="en-US" sz="3000" b="1" dirty="0">
                <a:solidFill>
                  <a:schemeClr val="bg1">
                    <a:lumMod val="75000"/>
                  </a:schemeClr>
                </a:solidFill>
              </a:rPr>
              <a:t>Typically, we first establish that there is a biological pattern. Then, we formulate theory to explain the pattern from which we derive hypotheses and predictions. These are then tested on newly collected data, independent from the data that inspired the theory. </a:t>
            </a:r>
          </a:p>
        </p:txBody>
      </p:sp>
      <p:sp>
        <p:nvSpPr>
          <p:cNvPr id="9" name="TextBox 8">
            <a:extLst>
              <a:ext uri="{FF2B5EF4-FFF2-40B4-BE49-F238E27FC236}">
                <a16:creationId xmlns:a16="http://schemas.microsoft.com/office/drawing/2014/main" id="{794AA647-7945-9BFC-A9AC-781CDA04FF04}"/>
              </a:ext>
            </a:extLst>
          </p:cNvPr>
          <p:cNvSpPr txBox="1"/>
          <p:nvPr/>
        </p:nvSpPr>
        <p:spPr>
          <a:xfrm>
            <a:off x="9399" y="3212387"/>
            <a:ext cx="9144000" cy="1938992"/>
          </a:xfrm>
          <a:prstGeom prst="rect">
            <a:avLst/>
          </a:prstGeom>
          <a:solidFill>
            <a:schemeClr val="bg1"/>
          </a:solidFill>
        </p:spPr>
        <p:txBody>
          <a:bodyPr wrap="square" rtlCol="0">
            <a:spAutoFit/>
          </a:bodyPr>
          <a:lstStyle/>
          <a:p>
            <a:pPr algn="just"/>
            <a:r>
              <a:rPr lang="en-US" sz="3000" b="1" dirty="0">
                <a:solidFill>
                  <a:schemeClr val="bg1">
                    <a:lumMod val="75000"/>
                  </a:schemeClr>
                </a:solidFill>
              </a:rPr>
              <a:t>The new data helps to reject some of the hypotheses and predictions, and to refine the theory. The refined theory is then again revisited against new data, and further developed. </a:t>
            </a:r>
          </a:p>
        </p:txBody>
      </p:sp>
      <p:sp>
        <p:nvSpPr>
          <p:cNvPr id="10" name="TextBox 9">
            <a:extLst>
              <a:ext uri="{FF2B5EF4-FFF2-40B4-BE49-F238E27FC236}">
                <a16:creationId xmlns:a16="http://schemas.microsoft.com/office/drawing/2014/main" id="{B60BC93A-51C5-80C7-0B4D-CBDB81FE4AA5}"/>
              </a:ext>
            </a:extLst>
          </p:cNvPr>
          <p:cNvSpPr txBox="1"/>
          <p:nvPr/>
        </p:nvSpPr>
        <p:spPr>
          <a:xfrm>
            <a:off x="-10600" y="5741801"/>
            <a:ext cx="9144000" cy="1015663"/>
          </a:xfrm>
          <a:prstGeom prst="rect">
            <a:avLst/>
          </a:prstGeom>
          <a:solidFill>
            <a:schemeClr val="bg1"/>
          </a:solidFill>
        </p:spPr>
        <p:txBody>
          <a:bodyPr wrap="square" rtlCol="0">
            <a:spAutoFit/>
          </a:bodyPr>
          <a:lstStyle/>
          <a:p>
            <a:pPr algn="just"/>
            <a:r>
              <a:rPr lang="en-US" sz="3000" b="1" dirty="0">
                <a:solidFill>
                  <a:srgbClr val="FF0000"/>
                </a:solidFill>
              </a:rPr>
              <a:t>Following this hermeneutical circle, we gradually approximate the truth</a:t>
            </a:r>
          </a:p>
        </p:txBody>
      </p:sp>
    </p:spTree>
    <p:extLst>
      <p:ext uri="{BB962C8B-B14F-4D97-AF65-F5344CB8AC3E}">
        <p14:creationId xmlns:p14="http://schemas.microsoft.com/office/powerpoint/2010/main" val="107372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5AD0-11F5-59E8-1A39-F05628B85F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E3515C3-20C3-6331-B21B-0241DEB31213}"/>
              </a:ext>
            </a:extLst>
          </p:cNvPr>
          <p:cNvPicPr>
            <a:picLocks noChangeAspect="1"/>
          </p:cNvPicPr>
          <p:nvPr/>
        </p:nvPicPr>
        <p:blipFill rotWithShape="1">
          <a:blip r:embed="rId2">
            <a:extLst>
              <a:ext uri="{28A0092B-C50C-407E-A947-70E740481C1C}">
                <a14:useLocalDpi xmlns:a14="http://schemas.microsoft.com/office/drawing/2010/main" val="0"/>
              </a:ext>
            </a:extLst>
          </a:blip>
          <a:srcRect l="11193" t="2070" r="13382" b="1419"/>
          <a:stretch/>
        </p:blipFill>
        <p:spPr>
          <a:xfrm>
            <a:off x="3005855" y="1470892"/>
            <a:ext cx="5884146" cy="4840186"/>
          </a:xfrm>
          <a:prstGeom prst="rect">
            <a:avLst/>
          </a:prstGeom>
        </p:spPr>
      </p:pic>
      <p:pic>
        <p:nvPicPr>
          <p:cNvPr id="5" name="Picture 4">
            <a:extLst>
              <a:ext uri="{FF2B5EF4-FFF2-40B4-BE49-F238E27FC236}">
                <a16:creationId xmlns:a16="http://schemas.microsoft.com/office/drawing/2014/main" id="{2E7EB7B1-5AE2-491A-4104-B85136F0E367}"/>
              </a:ext>
            </a:extLst>
          </p:cNvPr>
          <p:cNvPicPr>
            <a:picLocks noChangeAspect="1"/>
          </p:cNvPicPr>
          <p:nvPr/>
        </p:nvPicPr>
        <p:blipFill rotWithShape="1">
          <a:blip r:embed="rId3">
            <a:extLst>
              <a:ext uri="{28A0092B-C50C-407E-A947-70E740481C1C}">
                <a14:useLocalDpi xmlns:a14="http://schemas.microsoft.com/office/drawing/2010/main" val="0"/>
              </a:ext>
            </a:extLst>
          </a:blip>
          <a:srcRect b="3313"/>
          <a:stretch/>
        </p:blipFill>
        <p:spPr>
          <a:xfrm>
            <a:off x="342900" y="424061"/>
            <a:ext cx="3340100" cy="3466924"/>
          </a:xfrm>
          <a:prstGeom prst="rect">
            <a:avLst/>
          </a:prstGeom>
        </p:spPr>
      </p:pic>
      <p:sp>
        <p:nvSpPr>
          <p:cNvPr id="6" name="TextBox 5">
            <a:extLst>
              <a:ext uri="{FF2B5EF4-FFF2-40B4-BE49-F238E27FC236}">
                <a16:creationId xmlns:a16="http://schemas.microsoft.com/office/drawing/2014/main" id="{ED57CBE6-5485-1FB5-2311-CCC4C3EFE0E0}"/>
              </a:ext>
            </a:extLst>
          </p:cNvPr>
          <p:cNvSpPr txBox="1"/>
          <p:nvPr/>
        </p:nvSpPr>
        <p:spPr>
          <a:xfrm>
            <a:off x="3509528" y="133332"/>
            <a:ext cx="5029200" cy="1169551"/>
          </a:xfrm>
          <a:prstGeom prst="rect">
            <a:avLst/>
          </a:prstGeom>
          <a:noFill/>
        </p:spPr>
        <p:txBody>
          <a:bodyPr wrap="square" rtlCol="0">
            <a:spAutoFit/>
          </a:bodyPr>
          <a:lstStyle/>
          <a:p>
            <a:pPr algn="ctr"/>
            <a:r>
              <a:rPr lang="en-US" sz="3500" b="1" dirty="0"/>
              <a:t>Hermeneutic circle in the methodology of science</a:t>
            </a:r>
          </a:p>
        </p:txBody>
      </p:sp>
      <p:pic>
        <p:nvPicPr>
          <p:cNvPr id="7" name="Picture 6">
            <a:extLst>
              <a:ext uri="{FF2B5EF4-FFF2-40B4-BE49-F238E27FC236}">
                <a16:creationId xmlns:a16="http://schemas.microsoft.com/office/drawing/2014/main" id="{A4FEBB05-F967-E205-5314-298260C991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900" y="4181714"/>
            <a:ext cx="1943100" cy="2320479"/>
          </a:xfrm>
          <a:prstGeom prst="rect">
            <a:avLst/>
          </a:prstGeom>
        </p:spPr>
      </p:pic>
      <p:sp>
        <p:nvSpPr>
          <p:cNvPr id="8" name="TextBox 7">
            <a:extLst>
              <a:ext uri="{FF2B5EF4-FFF2-40B4-BE49-F238E27FC236}">
                <a16:creationId xmlns:a16="http://schemas.microsoft.com/office/drawing/2014/main" id="{26CFB1EC-98F4-E794-C4F5-1D60D14A4699}"/>
              </a:ext>
            </a:extLst>
          </p:cNvPr>
          <p:cNvSpPr txBox="1"/>
          <p:nvPr/>
        </p:nvSpPr>
        <p:spPr>
          <a:xfrm>
            <a:off x="2434355" y="6263666"/>
            <a:ext cx="5029200" cy="477054"/>
          </a:xfrm>
          <a:prstGeom prst="rect">
            <a:avLst/>
          </a:prstGeom>
          <a:noFill/>
        </p:spPr>
        <p:txBody>
          <a:bodyPr wrap="square" rtlCol="0">
            <a:spAutoFit/>
          </a:bodyPr>
          <a:lstStyle/>
          <a:p>
            <a:r>
              <a:rPr lang="en-US" sz="2500" b="1" dirty="0"/>
              <a:t>Martin Heidegger (1927)</a:t>
            </a:r>
          </a:p>
        </p:txBody>
      </p:sp>
    </p:spTree>
    <p:extLst>
      <p:ext uri="{BB962C8B-B14F-4D97-AF65-F5344CB8AC3E}">
        <p14:creationId xmlns:p14="http://schemas.microsoft.com/office/powerpoint/2010/main" val="423888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B07749-92F1-AD01-8036-DF691E51D1F6}"/>
              </a:ext>
            </a:extLst>
          </p:cNvPr>
          <p:cNvPicPr>
            <a:picLocks noChangeAspect="1"/>
          </p:cNvPicPr>
          <p:nvPr/>
        </p:nvPicPr>
        <p:blipFill>
          <a:blip r:embed="rId2"/>
          <a:srcRect b="1258"/>
          <a:stretch>
            <a:fillRect/>
          </a:stretch>
        </p:blipFill>
        <p:spPr>
          <a:xfrm>
            <a:off x="1196512" y="0"/>
            <a:ext cx="6271088" cy="6858000"/>
          </a:xfrm>
          <a:prstGeom prst="rect">
            <a:avLst/>
          </a:prstGeom>
        </p:spPr>
      </p:pic>
      <p:sp>
        <p:nvSpPr>
          <p:cNvPr id="8" name="TextBox 7">
            <a:extLst>
              <a:ext uri="{FF2B5EF4-FFF2-40B4-BE49-F238E27FC236}">
                <a16:creationId xmlns:a16="http://schemas.microsoft.com/office/drawing/2014/main" id="{A3F844D5-27A9-13D3-B3D9-0BB6EF412F6E}"/>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Tree>
    <p:extLst>
      <p:ext uri="{BB962C8B-B14F-4D97-AF65-F5344CB8AC3E}">
        <p14:creationId xmlns:p14="http://schemas.microsoft.com/office/powerpoint/2010/main" val="82899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A05C-8B10-B74D-3DDE-C109B0B03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3EE45-0799-F6A0-34FD-8F00F25C223E}"/>
              </a:ext>
            </a:extLst>
          </p:cNvPr>
          <p:cNvSpPr>
            <a:spLocks noGrp="1"/>
          </p:cNvSpPr>
          <p:nvPr>
            <p:ph type="title"/>
          </p:nvPr>
        </p:nvSpPr>
        <p:spPr/>
        <p:txBody>
          <a:bodyPr/>
          <a:lstStyle/>
          <a:p>
            <a:r>
              <a:rPr lang="en-US" b="1" dirty="0">
                <a:latin typeface="+mn-lt"/>
              </a:rPr>
              <a:t>Motivating questions</a:t>
            </a:r>
          </a:p>
        </p:txBody>
      </p:sp>
      <p:sp>
        <p:nvSpPr>
          <p:cNvPr id="3" name="Content Placeholder 2">
            <a:extLst>
              <a:ext uri="{FF2B5EF4-FFF2-40B4-BE49-F238E27FC236}">
                <a16:creationId xmlns:a16="http://schemas.microsoft.com/office/drawing/2014/main" id="{1F5AA49B-E561-1895-94F0-74098B0D1F34}"/>
              </a:ext>
            </a:extLst>
          </p:cNvPr>
          <p:cNvSpPr>
            <a:spLocks noGrp="1"/>
          </p:cNvSpPr>
          <p:nvPr>
            <p:ph idx="1"/>
          </p:nvPr>
        </p:nvSpPr>
        <p:spPr>
          <a:xfrm>
            <a:off x="628650" y="1825624"/>
            <a:ext cx="7702550" cy="4473575"/>
          </a:xfrm>
        </p:spPr>
        <p:txBody>
          <a:bodyPr>
            <a:normAutofit/>
          </a:bodyPr>
          <a:lstStyle/>
          <a:p>
            <a:r>
              <a:rPr lang="en-US" b="1" dirty="0"/>
              <a:t>Why is species diversity distributed so non-randomly on the surface of the Earth?</a:t>
            </a:r>
          </a:p>
          <a:p>
            <a:r>
              <a:rPr lang="en-US" b="1" dirty="0"/>
              <a:t>What are the most common patterns in biodiversity, are they universal? </a:t>
            </a:r>
          </a:p>
          <a:p>
            <a:r>
              <a:rPr lang="en-US" b="1" dirty="0"/>
              <a:t>What can exceptions tell us about the rule? </a:t>
            </a:r>
          </a:p>
          <a:p>
            <a:r>
              <a:rPr lang="en-US" b="1" dirty="0"/>
              <a:t>Are latitudinal and elevational gradients equivalent?</a:t>
            </a:r>
          </a:p>
          <a:p>
            <a:r>
              <a:rPr lang="en-US" b="1" dirty="0"/>
              <a:t>What theory closely explains the patterns?</a:t>
            </a:r>
          </a:p>
          <a:p>
            <a:endParaRPr lang="en-US" b="1" dirty="0"/>
          </a:p>
        </p:txBody>
      </p:sp>
    </p:spTree>
    <p:extLst>
      <p:ext uri="{BB962C8B-B14F-4D97-AF65-F5344CB8AC3E}">
        <p14:creationId xmlns:p14="http://schemas.microsoft.com/office/powerpoint/2010/main" val="3511025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241B-1741-8355-6BDE-B9AC10521B4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71B3048-660F-41C6-6CB1-BD09DB206359}"/>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sp>
        <p:nvSpPr>
          <p:cNvPr id="8" name="TextBox 7">
            <a:extLst>
              <a:ext uri="{FF2B5EF4-FFF2-40B4-BE49-F238E27FC236}">
                <a16:creationId xmlns:a16="http://schemas.microsoft.com/office/drawing/2014/main" id="{B93614DA-7E9A-3A5E-C85D-0100988706BC}"/>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B662C293-A30F-0A86-DD5B-DE2BDAA3B5DB}"/>
              </a:ext>
            </a:extLst>
          </p:cNvPr>
          <p:cNvSpPr txBox="1"/>
          <p:nvPr/>
        </p:nvSpPr>
        <p:spPr>
          <a:xfrm>
            <a:off x="4473309" y="977543"/>
            <a:ext cx="3955561" cy="2785378"/>
          </a:xfrm>
          <a:prstGeom prst="rect">
            <a:avLst/>
          </a:prstGeom>
          <a:solidFill>
            <a:schemeClr val="bg1"/>
          </a:solidFill>
        </p:spPr>
        <p:txBody>
          <a:bodyPr wrap="square" rtlCol="0">
            <a:spAutoFit/>
          </a:bodyPr>
          <a:lstStyle/>
          <a:p>
            <a:r>
              <a:rPr lang="en-US" sz="2500" b="1" dirty="0"/>
              <a:t>Single hypothesis confronted with data</a:t>
            </a:r>
          </a:p>
          <a:p>
            <a:r>
              <a:rPr lang="en-US" sz="2500" b="1" dirty="0"/>
              <a:t>Key role of an experiment</a:t>
            </a:r>
          </a:p>
          <a:p>
            <a:r>
              <a:rPr lang="en-US" sz="2500" b="1" dirty="0"/>
              <a:t>Falsification as the only truth</a:t>
            </a:r>
          </a:p>
          <a:p>
            <a:endParaRPr lang="en-US" sz="2500" b="1" dirty="0"/>
          </a:p>
          <a:p>
            <a:r>
              <a:rPr lang="en-US" sz="2500" b="1" dirty="0"/>
              <a:t>p - value testing</a:t>
            </a:r>
          </a:p>
        </p:txBody>
      </p:sp>
      <p:sp>
        <p:nvSpPr>
          <p:cNvPr id="5" name="TextBox 4">
            <a:extLst>
              <a:ext uri="{FF2B5EF4-FFF2-40B4-BE49-F238E27FC236}">
                <a16:creationId xmlns:a16="http://schemas.microsoft.com/office/drawing/2014/main" id="{4C8840C4-14C1-BFC4-374A-CA3F27D6758C}"/>
              </a:ext>
            </a:extLst>
          </p:cNvPr>
          <p:cNvSpPr txBox="1"/>
          <p:nvPr/>
        </p:nvSpPr>
        <p:spPr>
          <a:xfrm>
            <a:off x="1196512" y="977543"/>
            <a:ext cx="1362838" cy="477054"/>
          </a:xfrm>
          <a:prstGeom prst="rect">
            <a:avLst/>
          </a:prstGeom>
          <a:solidFill>
            <a:schemeClr val="bg1"/>
          </a:solidFill>
          <a:ln w="76200">
            <a:solidFill>
              <a:srgbClr val="C00000"/>
            </a:solidFill>
          </a:ln>
        </p:spPr>
        <p:txBody>
          <a:bodyPr wrap="square" rtlCol="0">
            <a:spAutoFit/>
          </a:bodyPr>
          <a:lstStyle/>
          <a:p>
            <a:r>
              <a:rPr lang="en-US" sz="2500" b="1" dirty="0"/>
              <a:t>Popper</a:t>
            </a:r>
          </a:p>
        </p:txBody>
      </p:sp>
      <p:sp>
        <p:nvSpPr>
          <p:cNvPr id="3" name="TextBox 2">
            <a:extLst>
              <a:ext uri="{FF2B5EF4-FFF2-40B4-BE49-F238E27FC236}">
                <a16:creationId xmlns:a16="http://schemas.microsoft.com/office/drawing/2014/main" id="{89AC079F-D329-6B43-B1E4-7C58702E4F58}"/>
              </a:ext>
            </a:extLst>
          </p:cNvPr>
          <p:cNvSpPr txBox="1"/>
          <p:nvPr/>
        </p:nvSpPr>
        <p:spPr>
          <a:xfrm>
            <a:off x="4401039" y="5915611"/>
            <a:ext cx="2527300" cy="769441"/>
          </a:xfrm>
          <a:prstGeom prst="rect">
            <a:avLst/>
          </a:prstGeom>
          <a:solidFill>
            <a:schemeClr val="bg1"/>
          </a:solidFill>
        </p:spPr>
        <p:txBody>
          <a:bodyPr wrap="square" rtlCol="0">
            <a:spAutoFit/>
          </a:bodyPr>
          <a:lstStyle/>
          <a:p>
            <a:r>
              <a:rPr lang="en-US" sz="2200" b="1" dirty="0"/>
              <a:t>book in 1934 </a:t>
            </a:r>
          </a:p>
          <a:p>
            <a:r>
              <a:rPr lang="en-US" sz="2200" b="1" dirty="0"/>
              <a:t>as 32 years old</a:t>
            </a:r>
          </a:p>
        </p:txBody>
      </p:sp>
      <p:pic>
        <p:nvPicPr>
          <p:cNvPr id="11" name="Picture 10" descr="A person with grey hair&#10;&#10;AI-generated content may be incorrect.">
            <a:extLst>
              <a:ext uri="{FF2B5EF4-FFF2-40B4-BE49-F238E27FC236}">
                <a16:creationId xmlns:a16="http://schemas.microsoft.com/office/drawing/2014/main" id="{6906299C-5FF2-D1D9-7425-327D105A4C6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5224"/>
          <a:stretch>
            <a:fillRect/>
          </a:stretch>
        </p:blipFill>
        <p:spPr>
          <a:xfrm>
            <a:off x="0" y="1517433"/>
            <a:ext cx="4388022" cy="5340567"/>
          </a:xfrm>
          <a:prstGeom prst="rect">
            <a:avLst/>
          </a:prstGeom>
        </p:spPr>
      </p:pic>
    </p:spTree>
    <p:extLst>
      <p:ext uri="{BB962C8B-B14F-4D97-AF65-F5344CB8AC3E}">
        <p14:creationId xmlns:p14="http://schemas.microsoft.com/office/powerpoint/2010/main" val="2137482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5B4D4-935D-D94E-BDDB-67F2B03FDE0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4273641-9270-6574-2D42-22A27B36DABD}"/>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pic>
        <p:nvPicPr>
          <p:cNvPr id="4" name="Picture 3" descr="A person wearing glasses and a suit&#10;&#10;AI-generated content may be incorrect.">
            <a:extLst>
              <a:ext uri="{FF2B5EF4-FFF2-40B4-BE49-F238E27FC236}">
                <a16:creationId xmlns:a16="http://schemas.microsoft.com/office/drawing/2014/main" id="{076BEC39-8646-85F6-8055-002F612AD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624513" cy="4448973"/>
          </a:xfrm>
          <a:prstGeom prst="rect">
            <a:avLst/>
          </a:prstGeom>
        </p:spPr>
      </p:pic>
      <p:sp>
        <p:nvSpPr>
          <p:cNvPr id="8" name="TextBox 7">
            <a:extLst>
              <a:ext uri="{FF2B5EF4-FFF2-40B4-BE49-F238E27FC236}">
                <a16:creationId xmlns:a16="http://schemas.microsoft.com/office/drawing/2014/main" id="{B5EA06FB-9593-610A-075E-A30F3AFBE726}"/>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636C7043-9F1D-1278-615A-2A8C5467F248}"/>
              </a:ext>
            </a:extLst>
          </p:cNvPr>
          <p:cNvSpPr txBox="1"/>
          <p:nvPr/>
        </p:nvSpPr>
        <p:spPr>
          <a:xfrm>
            <a:off x="3703556" y="1703982"/>
            <a:ext cx="5362385" cy="4324261"/>
          </a:xfrm>
          <a:prstGeom prst="rect">
            <a:avLst/>
          </a:prstGeom>
          <a:solidFill>
            <a:schemeClr val="bg1"/>
          </a:solidFill>
        </p:spPr>
        <p:txBody>
          <a:bodyPr wrap="square" rtlCol="0">
            <a:spAutoFit/>
          </a:bodyPr>
          <a:lstStyle/>
          <a:p>
            <a:r>
              <a:rPr lang="en-US" sz="2500" b="1" dirty="0"/>
              <a:t>Hypothesis confronted with large body of evidence before it can be disproven</a:t>
            </a:r>
          </a:p>
          <a:p>
            <a:r>
              <a:rPr lang="en-US" sz="2500" b="1" dirty="0"/>
              <a:t>Tests and data have limited strength</a:t>
            </a:r>
          </a:p>
          <a:p>
            <a:r>
              <a:rPr lang="en-US" sz="2500" b="1" dirty="0"/>
              <a:t>Truth exists only within the paradigm</a:t>
            </a:r>
          </a:p>
          <a:p>
            <a:endParaRPr lang="en-US" sz="2500" b="1" dirty="0"/>
          </a:p>
          <a:p>
            <a:r>
              <a:rPr lang="en-US" sz="2500" b="1" dirty="0"/>
              <a:t>Definition of a proper test is part of the paradigm itself</a:t>
            </a:r>
          </a:p>
          <a:p>
            <a:endParaRPr lang="en-US" sz="2500" b="1" dirty="0"/>
          </a:p>
          <a:p>
            <a:r>
              <a:rPr lang="en-US" sz="2500" b="1" dirty="0"/>
              <a:t>p - value testing</a:t>
            </a:r>
          </a:p>
          <a:p>
            <a:r>
              <a:rPr lang="en-US" sz="2500" b="1" dirty="0"/>
              <a:t>AIC testing</a:t>
            </a:r>
          </a:p>
          <a:p>
            <a:r>
              <a:rPr lang="en-US" sz="2500" b="1" dirty="0"/>
              <a:t>Bayesian and likelihood inference</a:t>
            </a:r>
          </a:p>
        </p:txBody>
      </p:sp>
      <p:sp>
        <p:nvSpPr>
          <p:cNvPr id="5" name="TextBox 4">
            <a:extLst>
              <a:ext uri="{FF2B5EF4-FFF2-40B4-BE49-F238E27FC236}">
                <a16:creationId xmlns:a16="http://schemas.microsoft.com/office/drawing/2014/main" id="{DF97ACD1-D135-0922-FF05-D7BC93293031}"/>
              </a:ext>
            </a:extLst>
          </p:cNvPr>
          <p:cNvSpPr txBox="1"/>
          <p:nvPr/>
        </p:nvSpPr>
        <p:spPr>
          <a:xfrm>
            <a:off x="2262568" y="4596221"/>
            <a:ext cx="1362838" cy="477054"/>
          </a:xfrm>
          <a:prstGeom prst="rect">
            <a:avLst/>
          </a:prstGeom>
          <a:solidFill>
            <a:schemeClr val="bg1"/>
          </a:solidFill>
          <a:ln w="76200">
            <a:solidFill>
              <a:srgbClr val="C00000"/>
            </a:solidFill>
          </a:ln>
        </p:spPr>
        <p:txBody>
          <a:bodyPr wrap="square" rtlCol="0">
            <a:spAutoFit/>
          </a:bodyPr>
          <a:lstStyle/>
          <a:p>
            <a:r>
              <a:rPr lang="en-US" sz="2500" b="1" dirty="0"/>
              <a:t>Kuhn</a:t>
            </a:r>
          </a:p>
        </p:txBody>
      </p:sp>
      <p:sp>
        <p:nvSpPr>
          <p:cNvPr id="9" name="TextBox 8">
            <a:extLst>
              <a:ext uri="{FF2B5EF4-FFF2-40B4-BE49-F238E27FC236}">
                <a16:creationId xmlns:a16="http://schemas.microsoft.com/office/drawing/2014/main" id="{88288A80-5A85-22AB-66B9-3F300B2ED1DB}"/>
              </a:ext>
            </a:extLst>
          </p:cNvPr>
          <p:cNvSpPr txBox="1"/>
          <p:nvPr/>
        </p:nvSpPr>
        <p:spPr>
          <a:xfrm>
            <a:off x="998918" y="6348279"/>
            <a:ext cx="2527300" cy="430887"/>
          </a:xfrm>
          <a:prstGeom prst="rect">
            <a:avLst/>
          </a:prstGeom>
          <a:noFill/>
        </p:spPr>
        <p:txBody>
          <a:bodyPr wrap="square" rtlCol="0">
            <a:spAutoFit/>
          </a:bodyPr>
          <a:lstStyle/>
          <a:p>
            <a:pPr algn="r"/>
            <a:r>
              <a:rPr lang="en-US" sz="2200" b="1" dirty="0">
                <a:solidFill>
                  <a:schemeClr val="bg1">
                    <a:lumMod val="95000"/>
                  </a:schemeClr>
                </a:solidFill>
              </a:rPr>
              <a:t>1962</a:t>
            </a:r>
          </a:p>
        </p:txBody>
      </p:sp>
      <p:sp>
        <p:nvSpPr>
          <p:cNvPr id="6" name="TextBox 5">
            <a:extLst>
              <a:ext uri="{FF2B5EF4-FFF2-40B4-BE49-F238E27FC236}">
                <a16:creationId xmlns:a16="http://schemas.microsoft.com/office/drawing/2014/main" id="{773CE410-ECD3-7AAD-D9E0-A3E5C8A105CD}"/>
              </a:ext>
            </a:extLst>
          </p:cNvPr>
          <p:cNvSpPr txBox="1"/>
          <p:nvPr/>
        </p:nvSpPr>
        <p:spPr>
          <a:xfrm>
            <a:off x="2794853" y="4018086"/>
            <a:ext cx="829660" cy="430887"/>
          </a:xfrm>
          <a:prstGeom prst="rect">
            <a:avLst/>
          </a:prstGeom>
          <a:noFill/>
        </p:spPr>
        <p:txBody>
          <a:bodyPr wrap="square" rtlCol="0">
            <a:spAutoFit/>
          </a:bodyPr>
          <a:lstStyle/>
          <a:p>
            <a:pPr algn="r"/>
            <a:r>
              <a:rPr lang="en-US" sz="2200" b="1" dirty="0">
                <a:solidFill>
                  <a:schemeClr val="bg1">
                    <a:lumMod val="95000"/>
                  </a:schemeClr>
                </a:solidFill>
              </a:rPr>
              <a:t>1962</a:t>
            </a:r>
          </a:p>
        </p:txBody>
      </p:sp>
    </p:spTree>
    <p:extLst>
      <p:ext uri="{BB962C8B-B14F-4D97-AF65-F5344CB8AC3E}">
        <p14:creationId xmlns:p14="http://schemas.microsoft.com/office/powerpoint/2010/main" val="6859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ECD3A-828F-82AC-C9D1-EA95754314D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3BB1537-2B67-D2EA-A6D7-772B99623A03}"/>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pic>
        <p:nvPicPr>
          <p:cNvPr id="4" name="Picture 3" descr="A person in a suit and tie&#10;&#10;AI-generated content may be incorrect.">
            <a:extLst>
              <a:ext uri="{FF2B5EF4-FFF2-40B4-BE49-F238E27FC236}">
                <a16:creationId xmlns:a16="http://schemas.microsoft.com/office/drawing/2014/main" id="{9A19BDED-0556-889C-93FA-A9EAF3AC3D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83144" cy="4889500"/>
          </a:xfrm>
          <a:prstGeom prst="rect">
            <a:avLst/>
          </a:prstGeom>
        </p:spPr>
      </p:pic>
      <p:sp>
        <p:nvSpPr>
          <p:cNvPr id="8" name="TextBox 7">
            <a:extLst>
              <a:ext uri="{FF2B5EF4-FFF2-40B4-BE49-F238E27FC236}">
                <a16:creationId xmlns:a16="http://schemas.microsoft.com/office/drawing/2014/main" id="{21ACF01B-176E-EE52-4324-D25269057755}"/>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5A129958-15E0-0CE6-1969-88A7843E2C78}"/>
              </a:ext>
            </a:extLst>
          </p:cNvPr>
          <p:cNvSpPr txBox="1"/>
          <p:nvPr/>
        </p:nvSpPr>
        <p:spPr>
          <a:xfrm>
            <a:off x="3590500" y="2444750"/>
            <a:ext cx="5604638" cy="4324261"/>
          </a:xfrm>
          <a:prstGeom prst="rect">
            <a:avLst/>
          </a:prstGeom>
          <a:solidFill>
            <a:schemeClr val="bg1"/>
          </a:solidFill>
        </p:spPr>
        <p:txBody>
          <a:bodyPr wrap="square" rtlCol="0">
            <a:spAutoFit/>
          </a:bodyPr>
          <a:lstStyle/>
          <a:p>
            <a:r>
              <a:rPr lang="en-US" sz="2500" b="1" dirty="0"/>
              <a:t>Republic of Science. Practice of science passed from master to apprentice. Implicit knowledge, rules, skills</a:t>
            </a:r>
          </a:p>
          <a:p>
            <a:endParaRPr lang="en-US" sz="2500" b="1" dirty="0"/>
          </a:p>
          <a:p>
            <a:r>
              <a:rPr lang="en-US" sz="2500" b="1" dirty="0"/>
              <a:t>Conformity balanced by originality</a:t>
            </a:r>
          </a:p>
          <a:p>
            <a:endParaRPr lang="en-US" sz="2500" b="1" dirty="0"/>
          </a:p>
          <a:p>
            <a:r>
              <a:rPr lang="en-US" sz="2500" b="1" dirty="0"/>
              <a:t>Confrontation not between models and data, but between models</a:t>
            </a:r>
          </a:p>
          <a:p>
            <a:endParaRPr lang="en-US" sz="2500" b="1" dirty="0"/>
          </a:p>
          <a:p>
            <a:r>
              <a:rPr lang="en-US" sz="2500" b="1" dirty="0"/>
              <a:t>AIC testing</a:t>
            </a:r>
          </a:p>
          <a:p>
            <a:r>
              <a:rPr lang="en-US" sz="2500" b="1" dirty="0"/>
              <a:t>Bayesian and likelihood inference</a:t>
            </a:r>
          </a:p>
        </p:txBody>
      </p:sp>
      <p:sp>
        <p:nvSpPr>
          <p:cNvPr id="5" name="TextBox 4">
            <a:extLst>
              <a:ext uri="{FF2B5EF4-FFF2-40B4-BE49-F238E27FC236}">
                <a16:creationId xmlns:a16="http://schemas.microsoft.com/office/drawing/2014/main" id="{E46FE626-3C1B-F0A4-276C-73DC934FADC8}"/>
              </a:ext>
            </a:extLst>
          </p:cNvPr>
          <p:cNvSpPr txBox="1"/>
          <p:nvPr/>
        </p:nvSpPr>
        <p:spPr>
          <a:xfrm>
            <a:off x="2099883" y="5062919"/>
            <a:ext cx="1362838" cy="477054"/>
          </a:xfrm>
          <a:prstGeom prst="rect">
            <a:avLst/>
          </a:prstGeom>
          <a:solidFill>
            <a:schemeClr val="bg1"/>
          </a:solidFill>
          <a:ln w="76200">
            <a:solidFill>
              <a:srgbClr val="C00000"/>
            </a:solidFill>
          </a:ln>
        </p:spPr>
        <p:txBody>
          <a:bodyPr wrap="square" rtlCol="0">
            <a:spAutoFit/>
          </a:bodyPr>
          <a:lstStyle/>
          <a:p>
            <a:r>
              <a:rPr lang="en-US" sz="2500" b="1" dirty="0"/>
              <a:t>Polanyi</a:t>
            </a:r>
          </a:p>
        </p:txBody>
      </p:sp>
      <p:sp>
        <p:nvSpPr>
          <p:cNvPr id="6" name="TextBox 5">
            <a:extLst>
              <a:ext uri="{FF2B5EF4-FFF2-40B4-BE49-F238E27FC236}">
                <a16:creationId xmlns:a16="http://schemas.microsoft.com/office/drawing/2014/main" id="{6F9C3769-20C9-C194-CC41-A8530DCB0AEA}"/>
              </a:ext>
            </a:extLst>
          </p:cNvPr>
          <p:cNvSpPr txBox="1"/>
          <p:nvPr/>
        </p:nvSpPr>
        <p:spPr>
          <a:xfrm>
            <a:off x="-7356" y="4414173"/>
            <a:ext cx="829660" cy="430887"/>
          </a:xfrm>
          <a:prstGeom prst="rect">
            <a:avLst/>
          </a:prstGeom>
          <a:noFill/>
        </p:spPr>
        <p:txBody>
          <a:bodyPr wrap="square" rtlCol="0">
            <a:spAutoFit/>
          </a:bodyPr>
          <a:lstStyle/>
          <a:p>
            <a:pPr algn="r"/>
            <a:r>
              <a:rPr lang="en-US" sz="2200" b="1" dirty="0">
                <a:solidFill>
                  <a:schemeClr val="bg1">
                    <a:lumMod val="95000"/>
                  </a:schemeClr>
                </a:solidFill>
              </a:rPr>
              <a:t>1962</a:t>
            </a:r>
          </a:p>
        </p:txBody>
      </p:sp>
    </p:spTree>
    <p:extLst>
      <p:ext uri="{BB962C8B-B14F-4D97-AF65-F5344CB8AC3E}">
        <p14:creationId xmlns:p14="http://schemas.microsoft.com/office/powerpoint/2010/main" val="1257872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0176-94D3-4ACD-6F5E-646DF3206E3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C294F20-449C-227B-7671-8E46F3F8E306}"/>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sp>
        <p:nvSpPr>
          <p:cNvPr id="8" name="TextBox 7">
            <a:extLst>
              <a:ext uri="{FF2B5EF4-FFF2-40B4-BE49-F238E27FC236}">
                <a16:creationId xmlns:a16="http://schemas.microsoft.com/office/drawing/2014/main" id="{537597AD-D692-E8B9-A69B-A4462EC50E7A}"/>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77F2D7BB-C649-5787-0195-51B5295D02FC}"/>
              </a:ext>
            </a:extLst>
          </p:cNvPr>
          <p:cNvSpPr txBox="1"/>
          <p:nvPr/>
        </p:nvSpPr>
        <p:spPr>
          <a:xfrm>
            <a:off x="3539362" y="3152373"/>
            <a:ext cx="5604638" cy="3554819"/>
          </a:xfrm>
          <a:prstGeom prst="rect">
            <a:avLst/>
          </a:prstGeom>
          <a:solidFill>
            <a:schemeClr val="bg1"/>
          </a:solidFill>
        </p:spPr>
        <p:txBody>
          <a:bodyPr wrap="square" rtlCol="0">
            <a:spAutoFit/>
          </a:bodyPr>
          <a:lstStyle/>
          <a:p>
            <a:r>
              <a:rPr lang="en-US" sz="2500" b="1" dirty="0"/>
              <a:t>Core and belt beliefs. Core cannot be challenged but belt is routinely tested.</a:t>
            </a:r>
          </a:p>
          <a:p>
            <a:endParaRPr lang="en-US" sz="2500" b="1" dirty="0"/>
          </a:p>
          <a:p>
            <a:r>
              <a:rPr lang="en-US" sz="2500" b="1" dirty="0"/>
              <a:t>Hypothesis is rejected only when better one exists. Confrontation is therefore between multiple hypotheses</a:t>
            </a:r>
          </a:p>
          <a:p>
            <a:endParaRPr lang="en-US" sz="2500" b="1" dirty="0"/>
          </a:p>
          <a:p>
            <a:r>
              <a:rPr lang="en-US" sz="2500" b="1" dirty="0"/>
              <a:t>AIC testing</a:t>
            </a:r>
          </a:p>
          <a:p>
            <a:r>
              <a:rPr lang="en-US" sz="2500" b="1" dirty="0"/>
              <a:t>Bayesian and likelihood inference</a:t>
            </a:r>
          </a:p>
        </p:txBody>
      </p:sp>
      <p:sp>
        <p:nvSpPr>
          <p:cNvPr id="5" name="TextBox 4">
            <a:extLst>
              <a:ext uri="{FF2B5EF4-FFF2-40B4-BE49-F238E27FC236}">
                <a16:creationId xmlns:a16="http://schemas.microsoft.com/office/drawing/2014/main" id="{58FCFFA4-86AC-AC3C-B626-24F71197BCCF}"/>
              </a:ext>
            </a:extLst>
          </p:cNvPr>
          <p:cNvSpPr txBox="1"/>
          <p:nvPr/>
        </p:nvSpPr>
        <p:spPr>
          <a:xfrm>
            <a:off x="1092643" y="5741045"/>
            <a:ext cx="1362838" cy="477054"/>
          </a:xfrm>
          <a:prstGeom prst="rect">
            <a:avLst/>
          </a:prstGeom>
          <a:solidFill>
            <a:schemeClr val="bg1"/>
          </a:solidFill>
          <a:ln w="76200">
            <a:solidFill>
              <a:srgbClr val="C00000"/>
            </a:solidFill>
          </a:ln>
        </p:spPr>
        <p:txBody>
          <a:bodyPr wrap="square" rtlCol="0">
            <a:spAutoFit/>
          </a:bodyPr>
          <a:lstStyle/>
          <a:p>
            <a:r>
              <a:rPr lang="en-US" sz="2500" b="1" dirty="0"/>
              <a:t>Lakatos</a:t>
            </a:r>
          </a:p>
        </p:txBody>
      </p:sp>
      <p:pic>
        <p:nvPicPr>
          <p:cNvPr id="4" name="Picture 3" descr="A person wearing glasses and a black jacket&#10;&#10;AI-generated content may be incorrect.">
            <a:extLst>
              <a:ext uri="{FF2B5EF4-FFF2-40B4-BE49-F238E27FC236}">
                <a16:creationId xmlns:a16="http://schemas.microsoft.com/office/drawing/2014/main" id="{BF3DDEC0-9359-66C1-2737-3DFF3EA26FA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518" y="730601"/>
            <a:ext cx="3497844" cy="4843543"/>
          </a:xfrm>
          <a:prstGeom prst="rect">
            <a:avLst/>
          </a:prstGeom>
        </p:spPr>
      </p:pic>
      <p:sp>
        <p:nvSpPr>
          <p:cNvPr id="6" name="TextBox 5">
            <a:extLst>
              <a:ext uri="{FF2B5EF4-FFF2-40B4-BE49-F238E27FC236}">
                <a16:creationId xmlns:a16="http://schemas.microsoft.com/office/drawing/2014/main" id="{58BE2391-6796-7296-7316-55AF0A3374B7}"/>
              </a:ext>
            </a:extLst>
          </p:cNvPr>
          <p:cNvSpPr txBox="1"/>
          <p:nvPr/>
        </p:nvSpPr>
        <p:spPr>
          <a:xfrm>
            <a:off x="2547035" y="5011264"/>
            <a:ext cx="829660" cy="430887"/>
          </a:xfrm>
          <a:prstGeom prst="rect">
            <a:avLst/>
          </a:prstGeom>
          <a:noFill/>
        </p:spPr>
        <p:txBody>
          <a:bodyPr wrap="square" rtlCol="0">
            <a:spAutoFit/>
          </a:bodyPr>
          <a:lstStyle/>
          <a:p>
            <a:pPr algn="r"/>
            <a:r>
              <a:rPr lang="en-US" sz="2200" b="1" dirty="0">
                <a:solidFill>
                  <a:schemeClr val="bg1">
                    <a:lumMod val="95000"/>
                  </a:schemeClr>
                </a:solidFill>
              </a:rPr>
              <a:t>1977</a:t>
            </a:r>
          </a:p>
        </p:txBody>
      </p:sp>
    </p:spTree>
    <p:extLst>
      <p:ext uri="{BB962C8B-B14F-4D97-AF65-F5344CB8AC3E}">
        <p14:creationId xmlns:p14="http://schemas.microsoft.com/office/powerpoint/2010/main" val="2041277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3B5699-F954-4576-3515-7A3609C45158}"/>
              </a:ext>
            </a:extLst>
          </p:cNvPr>
          <p:cNvSpPr>
            <a:spLocks noGrp="1"/>
          </p:cNvSpPr>
          <p:nvPr>
            <p:ph idx="1"/>
          </p:nvPr>
        </p:nvSpPr>
        <p:spPr>
          <a:xfrm>
            <a:off x="127000" y="1262985"/>
            <a:ext cx="9017000" cy="5595013"/>
          </a:xfrm>
        </p:spPr>
        <p:txBody>
          <a:bodyPr>
            <a:normAutofit/>
          </a:bodyPr>
          <a:lstStyle/>
          <a:p>
            <a:pPr marL="514350" indent="-514350">
              <a:buFont typeface="+mj-lt"/>
              <a:buAutoNum type="arabicParenR"/>
            </a:pPr>
            <a:r>
              <a:rPr lang="en-US" b="1" dirty="0"/>
              <a:t>Which view of science is closest to you? Popper (falsifiability), Polanyi (apprenticeship), Kuhn (paradigm shifts), Lakatos (core and belt beliefs).</a:t>
            </a:r>
          </a:p>
          <a:p>
            <a:pPr marL="514350" indent="-514350">
              <a:buFont typeface="+mj-lt"/>
              <a:buAutoNum type="arabicParenR"/>
            </a:pPr>
            <a:endParaRPr lang="en-US" b="1" dirty="0"/>
          </a:p>
          <a:p>
            <a:pPr marL="514350" indent="-514350">
              <a:buFont typeface="+mj-lt"/>
              <a:buAutoNum type="arabicParenR"/>
            </a:pPr>
            <a:r>
              <a:rPr lang="en-US" b="1" dirty="0"/>
              <a:t>Which is the most powerful way of studying nature? Induction or deduction, descriptive approach or hypothesis testing? What approach fits what questions? Give examples.</a:t>
            </a:r>
          </a:p>
          <a:p>
            <a:pPr marL="514350" indent="-514350">
              <a:buFont typeface="+mj-lt"/>
              <a:buAutoNum type="arabicParenR"/>
            </a:pPr>
            <a:endParaRPr lang="en-US" b="1" dirty="0"/>
          </a:p>
          <a:p>
            <a:pPr marL="514350" indent="-514350">
              <a:buFont typeface="+mj-lt"/>
              <a:buAutoNum type="arabicParenR"/>
            </a:pPr>
            <a:r>
              <a:rPr lang="en-US" b="1" dirty="0"/>
              <a:t>What are the strengths and limitations of different tests? P – values, AIC, likelihood and Bayesian statistics. Give examples of questions to be tested by the different methods.</a:t>
            </a:r>
          </a:p>
        </p:txBody>
      </p:sp>
      <p:sp>
        <p:nvSpPr>
          <p:cNvPr id="4" name="Title 1">
            <a:extLst>
              <a:ext uri="{FF2B5EF4-FFF2-40B4-BE49-F238E27FC236}">
                <a16:creationId xmlns:a16="http://schemas.microsoft.com/office/drawing/2014/main" id="{EBEBF802-37E8-9D48-C3EB-81E86C646437}"/>
              </a:ext>
            </a:extLst>
          </p:cNvPr>
          <p:cNvSpPr>
            <a:spLocks noGrp="1"/>
          </p:cNvSpPr>
          <p:nvPr>
            <p:ph type="title"/>
          </p:nvPr>
        </p:nvSpPr>
        <p:spPr>
          <a:xfrm>
            <a:off x="127000" y="1"/>
            <a:ext cx="8299450" cy="1041400"/>
          </a:xfrm>
        </p:spPr>
        <p:txBody>
          <a:bodyPr/>
          <a:lstStyle/>
          <a:p>
            <a:r>
              <a:rPr lang="en-US" b="1" dirty="0">
                <a:latin typeface="+mn-lt"/>
              </a:rPr>
              <a:t>Kuhn, Popperian Science, Truth</a:t>
            </a:r>
          </a:p>
        </p:txBody>
      </p:sp>
      <p:sp>
        <p:nvSpPr>
          <p:cNvPr id="5" name="Cross 4">
            <a:extLst>
              <a:ext uri="{FF2B5EF4-FFF2-40B4-BE49-F238E27FC236}">
                <a16:creationId xmlns:a16="http://schemas.microsoft.com/office/drawing/2014/main" id="{73338723-F6C4-BF95-F6D1-69BA97659128}"/>
              </a:ext>
            </a:extLst>
          </p:cNvPr>
          <p:cNvSpPr/>
          <p:nvPr/>
        </p:nvSpPr>
        <p:spPr>
          <a:xfrm rot="3032077">
            <a:off x="7561304" y="1619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3518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E9ABE-39E7-BB8D-0A58-1A9BD93E3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9016A-A75B-1E85-7315-0DA953256A96}"/>
              </a:ext>
            </a:extLst>
          </p:cNvPr>
          <p:cNvSpPr>
            <a:spLocks noGrp="1"/>
          </p:cNvSpPr>
          <p:nvPr>
            <p:ph type="title"/>
          </p:nvPr>
        </p:nvSpPr>
        <p:spPr>
          <a:xfrm>
            <a:off x="127000" y="1"/>
            <a:ext cx="8299450" cy="1041400"/>
          </a:xfrm>
        </p:spPr>
        <p:txBody>
          <a:bodyPr/>
          <a:lstStyle/>
          <a:p>
            <a:r>
              <a:rPr lang="en-US" b="1" dirty="0">
                <a:latin typeface="+mn-lt"/>
              </a:rPr>
              <a:t>Kuhn, Popperian Science, Truth</a:t>
            </a:r>
          </a:p>
        </p:txBody>
      </p:sp>
      <p:sp>
        <p:nvSpPr>
          <p:cNvPr id="3" name="Content Placeholder 2">
            <a:extLst>
              <a:ext uri="{FF2B5EF4-FFF2-40B4-BE49-F238E27FC236}">
                <a16:creationId xmlns:a16="http://schemas.microsoft.com/office/drawing/2014/main" id="{AA8B67C3-6641-12B7-3C61-1EA53D612131}"/>
              </a:ext>
            </a:extLst>
          </p:cNvPr>
          <p:cNvSpPr>
            <a:spLocks noGrp="1"/>
          </p:cNvSpPr>
          <p:nvPr>
            <p:ph idx="1"/>
          </p:nvPr>
        </p:nvSpPr>
        <p:spPr>
          <a:xfrm>
            <a:off x="0" y="1148687"/>
            <a:ext cx="9144000" cy="5575299"/>
          </a:xfrm>
        </p:spPr>
        <p:txBody>
          <a:bodyPr>
            <a:noAutofit/>
          </a:bodyPr>
          <a:lstStyle/>
          <a:p>
            <a:pPr marL="0" indent="0">
              <a:lnSpc>
                <a:spcPct val="100000"/>
              </a:lnSpc>
              <a:spcBef>
                <a:spcPts val="200"/>
              </a:spcBef>
              <a:buNone/>
            </a:pPr>
            <a:r>
              <a:rPr lang="en-US" sz="2200" b="1" dirty="0"/>
              <a:t>(1) Kuhn – paradigm shifts</a:t>
            </a:r>
          </a:p>
          <a:p>
            <a:pPr>
              <a:lnSpc>
                <a:spcPct val="100000"/>
              </a:lnSpc>
              <a:spcBef>
                <a:spcPts val="200"/>
              </a:spcBef>
            </a:pPr>
            <a:r>
              <a:rPr lang="en-US" sz="1800" b="1" dirty="0"/>
              <a:t>Science progresses via revolutionary changes, not gradual accumulation.</a:t>
            </a:r>
          </a:p>
          <a:p>
            <a:pPr>
              <a:lnSpc>
                <a:spcPct val="100000"/>
              </a:lnSpc>
              <a:spcBef>
                <a:spcPts val="200"/>
              </a:spcBef>
            </a:pPr>
            <a:r>
              <a:rPr lang="en-US" sz="1800" b="1" dirty="0"/>
              <a:t>Normal science → anomalies → crisis → new paradigm.</a:t>
            </a:r>
          </a:p>
          <a:p>
            <a:pPr>
              <a:lnSpc>
                <a:spcPct val="100000"/>
              </a:lnSpc>
              <a:spcBef>
                <a:spcPts val="200"/>
              </a:spcBef>
            </a:pPr>
            <a:r>
              <a:rPr lang="en-US" sz="1800" b="1" dirty="0"/>
              <a:t>Example: Newtonian physics → Einstein’s relativity (space &amp; time redefined).</a:t>
            </a:r>
          </a:p>
          <a:p>
            <a:pPr>
              <a:lnSpc>
                <a:spcPct val="100000"/>
              </a:lnSpc>
              <a:spcBef>
                <a:spcPts val="200"/>
              </a:spcBef>
            </a:pPr>
            <a:r>
              <a:rPr lang="en-US" sz="1800" b="1" dirty="0"/>
              <a:t>Shifts change questions, methods, training, and norms in the scientific community.</a:t>
            </a:r>
          </a:p>
          <a:p>
            <a:pPr marL="0" indent="0">
              <a:lnSpc>
                <a:spcPct val="100000"/>
              </a:lnSpc>
              <a:spcBef>
                <a:spcPts val="200"/>
              </a:spcBef>
              <a:buNone/>
            </a:pPr>
            <a:endParaRPr lang="en-US" sz="1800" b="1" dirty="0"/>
          </a:p>
          <a:p>
            <a:pPr marL="0" indent="0">
              <a:lnSpc>
                <a:spcPct val="100000"/>
              </a:lnSpc>
              <a:spcBef>
                <a:spcPts val="200"/>
              </a:spcBef>
              <a:buNone/>
            </a:pPr>
            <a:r>
              <a:rPr lang="en-US" sz="2200" b="1" dirty="0"/>
              <a:t>(2) Popper – falsifiability</a:t>
            </a:r>
          </a:p>
          <a:p>
            <a:pPr>
              <a:lnSpc>
                <a:spcPct val="100000"/>
              </a:lnSpc>
              <a:spcBef>
                <a:spcPts val="200"/>
              </a:spcBef>
            </a:pPr>
            <a:r>
              <a:rPr lang="en-US" sz="1800" b="1" dirty="0"/>
              <a:t>Criterion of science = testability and refutability.</a:t>
            </a:r>
          </a:p>
          <a:p>
            <a:pPr>
              <a:lnSpc>
                <a:spcPct val="100000"/>
              </a:lnSpc>
              <a:spcBef>
                <a:spcPts val="200"/>
              </a:spcBef>
            </a:pPr>
            <a:r>
              <a:rPr lang="en-US" sz="1800" b="1" dirty="0"/>
              <a:t>Emphasis on deduction: propose bold hypotheses, try to falsify them.</a:t>
            </a:r>
          </a:p>
          <a:p>
            <a:pPr>
              <a:lnSpc>
                <a:spcPct val="100000"/>
              </a:lnSpc>
              <a:spcBef>
                <a:spcPts val="200"/>
              </a:spcBef>
            </a:pPr>
            <a:r>
              <a:rPr lang="en-US" sz="1800" b="1" dirty="0"/>
              <a:t>Modern use: hypothesis testing in biodiversity and other fields.</a:t>
            </a:r>
          </a:p>
          <a:p>
            <a:pPr>
              <a:lnSpc>
                <a:spcPct val="100000"/>
              </a:lnSpc>
              <a:spcBef>
                <a:spcPts val="200"/>
              </a:spcBef>
            </a:pPr>
            <a:r>
              <a:rPr lang="en-US" sz="1800" b="1" dirty="0"/>
              <a:t>Strengths: clarity, self-correction. Limits: Null hypotheses are always falsified.</a:t>
            </a:r>
          </a:p>
          <a:p>
            <a:pPr marL="0" indent="0">
              <a:lnSpc>
                <a:spcPct val="100000"/>
              </a:lnSpc>
              <a:spcBef>
                <a:spcPts val="200"/>
              </a:spcBef>
              <a:buNone/>
            </a:pPr>
            <a:endParaRPr lang="en-US" sz="1800" b="1" dirty="0"/>
          </a:p>
          <a:p>
            <a:pPr marL="0" indent="0">
              <a:lnSpc>
                <a:spcPct val="100000"/>
              </a:lnSpc>
              <a:spcBef>
                <a:spcPts val="200"/>
              </a:spcBef>
              <a:buNone/>
            </a:pPr>
            <a:r>
              <a:rPr lang="en-US" sz="2200" b="1" dirty="0"/>
              <a:t>(2) Theories as approximations of truth</a:t>
            </a:r>
          </a:p>
          <a:p>
            <a:pPr>
              <a:lnSpc>
                <a:spcPct val="100000"/>
              </a:lnSpc>
              <a:spcBef>
                <a:spcPts val="200"/>
              </a:spcBef>
            </a:pPr>
            <a:r>
              <a:rPr lang="en-US" sz="1800" b="1" dirty="0"/>
              <a:t>Each model is a step closer to reality, never final. Truth is never final?</a:t>
            </a:r>
          </a:p>
          <a:p>
            <a:pPr>
              <a:lnSpc>
                <a:spcPct val="100000"/>
              </a:lnSpc>
              <a:spcBef>
                <a:spcPts val="200"/>
              </a:spcBef>
            </a:pPr>
            <a:r>
              <a:rPr lang="en-US" sz="1800" b="1" dirty="0"/>
              <a:t>Example: Atomic theory from Dalton → quantum mechanics.</a:t>
            </a:r>
          </a:p>
          <a:p>
            <a:pPr>
              <a:lnSpc>
                <a:spcPct val="100000"/>
              </a:lnSpc>
              <a:spcBef>
                <a:spcPts val="200"/>
              </a:spcBef>
            </a:pPr>
            <a:r>
              <a:rPr lang="en-US" sz="1800" b="1" dirty="0"/>
              <a:t>Combines Kuhn + Popper: revolutions + falsification refine models.</a:t>
            </a:r>
          </a:p>
          <a:p>
            <a:pPr>
              <a:lnSpc>
                <a:spcPct val="100000"/>
              </a:lnSpc>
              <a:spcBef>
                <a:spcPts val="200"/>
              </a:spcBef>
            </a:pPr>
            <a:r>
              <a:rPr lang="en-US" sz="1800" b="1" dirty="0"/>
              <a:t>Implication: well-supported theories but openness to their revision with new evidence.</a:t>
            </a:r>
          </a:p>
        </p:txBody>
      </p:sp>
      <p:sp>
        <p:nvSpPr>
          <p:cNvPr id="4" name="Cross 3">
            <a:extLst>
              <a:ext uri="{FF2B5EF4-FFF2-40B4-BE49-F238E27FC236}">
                <a16:creationId xmlns:a16="http://schemas.microsoft.com/office/drawing/2014/main" id="{CCB47612-D478-8DA6-C737-62A11CF7F8AF}"/>
              </a:ext>
            </a:extLst>
          </p:cNvPr>
          <p:cNvSpPr/>
          <p:nvPr/>
        </p:nvSpPr>
        <p:spPr>
          <a:xfrm rot="3032077">
            <a:off x="7561304" y="1619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9269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6C17-8E62-457B-52C7-E1195DF934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64BBC-ADE7-9918-2890-CED51BB508C2}"/>
              </a:ext>
            </a:extLst>
          </p:cNvPr>
          <p:cNvSpPr>
            <a:spLocks noGrp="1"/>
          </p:cNvSpPr>
          <p:nvPr>
            <p:ph idx="1"/>
          </p:nvPr>
        </p:nvSpPr>
        <p:spPr>
          <a:xfrm>
            <a:off x="628650" y="308344"/>
            <a:ext cx="7886700" cy="6549656"/>
          </a:xfrm>
        </p:spPr>
        <p:txBody>
          <a:bodyPr>
            <a:normAutofit fontScale="62500" lnSpcReduction="20000"/>
          </a:bodyPr>
          <a:lstStyle/>
          <a:p>
            <a:pPr marL="0" indent="0">
              <a:buNone/>
            </a:pPr>
            <a:r>
              <a:rPr lang="en-US" sz="4800" b="1" dirty="0"/>
              <a:t>The Structure of Scientific Revolutions</a:t>
            </a:r>
          </a:p>
          <a:p>
            <a:pPr marL="0" indent="0">
              <a:buNone/>
            </a:pPr>
            <a:endParaRPr lang="en-US" sz="4800" b="1" dirty="0"/>
          </a:p>
          <a:p>
            <a:pPr>
              <a:buFont typeface="+mj-lt"/>
              <a:buAutoNum type="arabicPeriod"/>
            </a:pPr>
            <a:r>
              <a:rPr lang="en-US" b="1" dirty="0"/>
              <a:t>Paradigms: </a:t>
            </a:r>
            <a:r>
              <a:rPr lang="en-US" dirty="0"/>
              <a:t>Kuhn introduces the concept of a "paradigm," a framework of theories, methods, and standards that define legitimate research within a scientific community.</a:t>
            </a:r>
          </a:p>
          <a:p>
            <a:pPr>
              <a:buFont typeface="+mj-lt"/>
              <a:buAutoNum type="arabicPeriod"/>
            </a:pPr>
            <a:r>
              <a:rPr lang="en-US" b="1" dirty="0"/>
              <a:t>Normal Science: </a:t>
            </a:r>
            <a:r>
              <a:rPr lang="en-US" dirty="0"/>
              <a:t>During periods of "normal science," scientists work within an established paradigm, solving puzzles and refining theories without questioning the underlying framework.</a:t>
            </a:r>
          </a:p>
          <a:p>
            <a:pPr>
              <a:buFont typeface="+mj-lt"/>
              <a:buAutoNum type="arabicPeriod"/>
            </a:pPr>
            <a:r>
              <a:rPr lang="en-US" b="1" dirty="0"/>
              <a:t>Anomalies: </a:t>
            </a:r>
            <a:r>
              <a:rPr lang="en-US" dirty="0"/>
              <a:t>Anomalies are observations or problems that cannot be explained by the current paradigm. Initially, these anomalies are often ignored or considered errors.</a:t>
            </a:r>
          </a:p>
          <a:p>
            <a:pPr>
              <a:buFont typeface="+mj-lt"/>
              <a:buAutoNum type="arabicPeriod"/>
            </a:pPr>
            <a:r>
              <a:rPr lang="en-US" b="1" dirty="0"/>
              <a:t>Crisis: </a:t>
            </a:r>
            <a:r>
              <a:rPr lang="en-US" dirty="0"/>
              <a:t>As anomalies accumulate, the existing paradigm faces increasing scrutiny, leading to a crisis. The scientific community begins to doubt the validity of the current framework.</a:t>
            </a:r>
          </a:p>
          <a:p>
            <a:pPr>
              <a:buFont typeface="+mj-lt"/>
              <a:buAutoNum type="arabicPeriod"/>
            </a:pPr>
            <a:r>
              <a:rPr lang="en-US" b="1" dirty="0"/>
              <a:t>Revolution: </a:t>
            </a:r>
            <a:r>
              <a:rPr lang="en-US" dirty="0"/>
              <a:t>A scientific revolution occurs when a new paradigm emerges that better explains the anomalies and offers a new framework for research. This shift is not gradual but a fundamental transformation in scientific thinking.</a:t>
            </a:r>
          </a:p>
          <a:p>
            <a:pPr>
              <a:buFont typeface="+mj-lt"/>
              <a:buAutoNum type="arabicPeriod"/>
            </a:pPr>
            <a:r>
              <a:rPr lang="en-US" b="1" dirty="0"/>
              <a:t>Incommensurability: </a:t>
            </a:r>
            <a:r>
              <a:rPr lang="en-US" dirty="0"/>
              <a:t>Kuhn argues that paradigms are incommensurable, meaning they cannot be directly compared because they involve different sets of concepts and standards. Scientists working within different paradigms may interpret data and concepts in fundamentally different ways.</a:t>
            </a:r>
          </a:p>
          <a:p>
            <a:pPr>
              <a:buFont typeface="+mj-lt"/>
              <a:buAutoNum type="arabicPeriod"/>
            </a:pPr>
            <a:r>
              <a:rPr lang="en-US" b="1" dirty="0"/>
              <a:t>Progress Through Revolutions: </a:t>
            </a:r>
            <a:r>
              <a:rPr lang="en-US" dirty="0"/>
              <a:t>Scientific progress is not linear but occurs through a series of revolutions, where each new paradigm replaces the old one, leading to a deeper and more comprehensive understanding of nature.</a:t>
            </a:r>
          </a:p>
          <a:p>
            <a:endParaRPr lang="en-US" dirty="0"/>
          </a:p>
        </p:txBody>
      </p:sp>
      <p:sp>
        <p:nvSpPr>
          <p:cNvPr id="4" name="Cross 3">
            <a:extLst>
              <a:ext uri="{FF2B5EF4-FFF2-40B4-BE49-F238E27FC236}">
                <a16:creationId xmlns:a16="http://schemas.microsoft.com/office/drawing/2014/main" id="{989757B5-BB21-8EC1-E399-8CDE9ADFCD17}"/>
              </a:ext>
            </a:extLst>
          </p:cNvPr>
          <p:cNvSpPr/>
          <p:nvPr/>
        </p:nvSpPr>
        <p:spPr>
          <a:xfrm rot="3032077">
            <a:off x="7180305" y="3778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7887432-95C0-0204-D650-2D05BEFF0E9B}"/>
              </a:ext>
            </a:extLst>
          </p:cNvPr>
          <p:cNvGrpSpPr/>
          <p:nvPr/>
        </p:nvGrpSpPr>
        <p:grpSpPr>
          <a:xfrm>
            <a:off x="3232288" y="2615609"/>
            <a:ext cx="5640250" cy="3934047"/>
            <a:chOff x="3232288" y="2615609"/>
            <a:chExt cx="5640250" cy="3934047"/>
          </a:xfrm>
        </p:grpSpPr>
        <p:pic>
          <p:nvPicPr>
            <p:cNvPr id="5" name="Picture 4">
              <a:extLst>
                <a:ext uri="{FF2B5EF4-FFF2-40B4-BE49-F238E27FC236}">
                  <a16:creationId xmlns:a16="http://schemas.microsoft.com/office/drawing/2014/main" id="{6EB1770B-FD6B-E430-5B9A-53E2D8CD82E6}"/>
                </a:ext>
              </a:extLst>
            </p:cNvPr>
            <p:cNvPicPr>
              <a:picLocks noChangeAspect="1"/>
            </p:cNvPicPr>
            <p:nvPr/>
          </p:nvPicPr>
          <p:blipFill>
            <a:blip r:embed="rId2"/>
            <a:stretch>
              <a:fillRect/>
            </a:stretch>
          </p:blipFill>
          <p:spPr>
            <a:xfrm>
              <a:off x="3232288" y="2615609"/>
              <a:ext cx="5640250" cy="3934047"/>
            </a:xfrm>
            <a:prstGeom prst="rect">
              <a:avLst/>
            </a:prstGeom>
          </p:spPr>
        </p:pic>
        <p:sp>
          <p:nvSpPr>
            <p:cNvPr id="2" name="TextBox 1">
              <a:extLst>
                <a:ext uri="{FF2B5EF4-FFF2-40B4-BE49-F238E27FC236}">
                  <a16:creationId xmlns:a16="http://schemas.microsoft.com/office/drawing/2014/main" id="{268C6065-FDB2-7D20-A931-826834A6D07E}"/>
                </a:ext>
              </a:extLst>
            </p:cNvPr>
            <p:cNvSpPr txBox="1"/>
            <p:nvPr/>
          </p:nvSpPr>
          <p:spPr>
            <a:xfrm>
              <a:off x="6261271" y="2700669"/>
              <a:ext cx="652743" cy="369332"/>
            </a:xfrm>
            <a:prstGeom prst="rect">
              <a:avLst/>
            </a:prstGeom>
            <a:noFill/>
          </p:spPr>
          <p:txBody>
            <a:bodyPr wrap="none" rtlCol="0">
              <a:spAutoFit/>
            </a:bodyPr>
            <a:lstStyle/>
            <a:p>
              <a:r>
                <a:rPr lang="en-US" b="1" dirty="0">
                  <a:solidFill>
                    <a:schemeClr val="bg1">
                      <a:lumMod val="75000"/>
                    </a:schemeClr>
                  </a:solidFill>
                </a:rPr>
                <a:t>1962</a:t>
              </a:r>
            </a:p>
          </p:txBody>
        </p:sp>
      </p:grpSp>
    </p:spTree>
    <p:extLst>
      <p:ext uri="{BB962C8B-B14F-4D97-AF65-F5344CB8AC3E}">
        <p14:creationId xmlns:p14="http://schemas.microsoft.com/office/powerpoint/2010/main" val="2337137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8D752-393B-1198-1F7B-7B3707F2F0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9D8F3C-645B-FFC4-AAE5-4697CD31B151}"/>
              </a:ext>
            </a:extLst>
          </p:cNvPr>
          <p:cNvSpPr>
            <a:spLocks noGrp="1"/>
          </p:cNvSpPr>
          <p:nvPr>
            <p:ph idx="1"/>
          </p:nvPr>
        </p:nvSpPr>
        <p:spPr>
          <a:xfrm>
            <a:off x="628650" y="308344"/>
            <a:ext cx="7886700" cy="6549656"/>
          </a:xfrm>
        </p:spPr>
        <p:txBody>
          <a:bodyPr>
            <a:normAutofit fontScale="62500" lnSpcReduction="20000"/>
          </a:bodyPr>
          <a:lstStyle/>
          <a:p>
            <a:pPr marL="0" indent="0">
              <a:buNone/>
            </a:pPr>
            <a:r>
              <a:rPr lang="en-US" sz="4800" b="1" dirty="0"/>
              <a:t>The Structure of Scientific Revolutions</a:t>
            </a:r>
          </a:p>
          <a:p>
            <a:pPr marL="0" indent="0">
              <a:buNone/>
            </a:pPr>
            <a:endParaRPr lang="en-US" sz="4800" b="1" dirty="0"/>
          </a:p>
          <a:p>
            <a:pPr>
              <a:buFont typeface="+mj-lt"/>
              <a:buAutoNum type="arabicPeriod"/>
            </a:pPr>
            <a:r>
              <a:rPr lang="en-US" b="1" dirty="0"/>
              <a:t>Paradigms: </a:t>
            </a:r>
            <a:r>
              <a:rPr lang="en-US" dirty="0"/>
              <a:t>Kuhn introduces the concept of a "paradigm," a framework of theories, methods, and standards that define legitimate research within a scientific community.</a:t>
            </a:r>
          </a:p>
          <a:p>
            <a:pPr>
              <a:buFont typeface="+mj-lt"/>
              <a:buAutoNum type="arabicPeriod"/>
            </a:pPr>
            <a:r>
              <a:rPr lang="en-US" b="1" dirty="0"/>
              <a:t>Normal Science: </a:t>
            </a:r>
            <a:r>
              <a:rPr lang="en-US" dirty="0"/>
              <a:t>During periods of "normal science," scientists work within an established paradigm, solving puzzles and refining theories without questioning the underlying framework.</a:t>
            </a:r>
          </a:p>
          <a:p>
            <a:pPr>
              <a:buFont typeface="+mj-lt"/>
              <a:buAutoNum type="arabicPeriod"/>
            </a:pPr>
            <a:r>
              <a:rPr lang="en-US" b="1" dirty="0"/>
              <a:t>Anomalies: </a:t>
            </a:r>
            <a:r>
              <a:rPr lang="en-US" dirty="0"/>
              <a:t>Anomalies are observations or problems that cannot be explained by the current paradigm. Initially, these anomalies are often ignored or considered errors.</a:t>
            </a:r>
          </a:p>
          <a:p>
            <a:pPr>
              <a:buFont typeface="+mj-lt"/>
              <a:buAutoNum type="arabicPeriod"/>
            </a:pPr>
            <a:r>
              <a:rPr lang="en-US" b="1" dirty="0"/>
              <a:t>Crisis: </a:t>
            </a:r>
            <a:r>
              <a:rPr lang="en-US" dirty="0"/>
              <a:t>As anomalies accumulate, the existing paradigm faces increasing scrutiny, leading to a crisis. The scientific community begins to doubt the validity of the current framework.</a:t>
            </a:r>
          </a:p>
          <a:p>
            <a:pPr>
              <a:buFont typeface="+mj-lt"/>
              <a:buAutoNum type="arabicPeriod"/>
            </a:pPr>
            <a:r>
              <a:rPr lang="en-US" b="1" dirty="0"/>
              <a:t>Revolution: </a:t>
            </a:r>
            <a:r>
              <a:rPr lang="en-US" dirty="0"/>
              <a:t>A scientific revolution occurs when a new paradigm emerges that better explains the anomalies and offers a new framework for research. This shift is not gradual but a fundamental transformation in scientific thinking.</a:t>
            </a:r>
          </a:p>
          <a:p>
            <a:pPr>
              <a:buFont typeface="+mj-lt"/>
              <a:buAutoNum type="arabicPeriod"/>
            </a:pPr>
            <a:r>
              <a:rPr lang="en-US" b="1" dirty="0"/>
              <a:t>Incommensurability: </a:t>
            </a:r>
            <a:r>
              <a:rPr lang="en-US" dirty="0"/>
              <a:t>Kuhn argues that paradigms are incommensurable, meaning they cannot be directly compared because they involve different sets of concepts and standards. Scientists working within different paradigms may interpret data and concepts in fundamentally different ways.</a:t>
            </a:r>
          </a:p>
          <a:p>
            <a:pPr>
              <a:buFont typeface="+mj-lt"/>
              <a:buAutoNum type="arabicPeriod"/>
            </a:pPr>
            <a:r>
              <a:rPr lang="en-US" b="1" dirty="0"/>
              <a:t>Progress Through Revolutions: </a:t>
            </a:r>
            <a:r>
              <a:rPr lang="en-US" dirty="0"/>
              <a:t>Scientific progress is not linear but occurs through a series of revolutions, where each new paradigm replaces the old one, leading to a deeper and more comprehensive understanding of nature.</a:t>
            </a:r>
          </a:p>
          <a:p>
            <a:endParaRPr lang="en-US" dirty="0"/>
          </a:p>
        </p:txBody>
      </p:sp>
      <p:sp>
        <p:nvSpPr>
          <p:cNvPr id="4" name="Cross 3">
            <a:extLst>
              <a:ext uri="{FF2B5EF4-FFF2-40B4-BE49-F238E27FC236}">
                <a16:creationId xmlns:a16="http://schemas.microsoft.com/office/drawing/2014/main" id="{525E30F8-803D-81D5-C4BF-B35587DBF7ED}"/>
              </a:ext>
            </a:extLst>
          </p:cNvPr>
          <p:cNvSpPr/>
          <p:nvPr/>
        </p:nvSpPr>
        <p:spPr>
          <a:xfrm rot="3032077">
            <a:off x="7180305" y="3778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213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8391-E48A-985B-52DF-E0C94D33E62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ACE797B-AB92-70DA-D0B8-4BB7EB3C2829}"/>
              </a:ext>
            </a:extLst>
          </p:cNvPr>
          <p:cNvSpPr/>
          <p:nvPr/>
        </p:nvSpPr>
        <p:spPr>
          <a:xfrm>
            <a:off x="0" y="2817628"/>
            <a:ext cx="9144000" cy="404037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918B30-271F-093D-1849-F2C610DDD9CD}"/>
              </a:ext>
            </a:extLst>
          </p:cNvPr>
          <p:cNvSpPr>
            <a:spLocks noGrp="1"/>
          </p:cNvSpPr>
          <p:nvPr>
            <p:ph idx="1"/>
          </p:nvPr>
        </p:nvSpPr>
        <p:spPr>
          <a:xfrm>
            <a:off x="628650" y="507188"/>
            <a:ext cx="8377127" cy="4351338"/>
          </a:xfrm>
        </p:spPr>
        <p:txBody>
          <a:bodyPr>
            <a:normAutofit/>
          </a:bodyPr>
          <a:lstStyle/>
          <a:p>
            <a:pPr marL="0" indent="0">
              <a:buNone/>
            </a:pPr>
            <a:r>
              <a:rPr lang="en-US" sz="5000" b="1" dirty="0"/>
              <a:t>Pattern is established</a:t>
            </a:r>
          </a:p>
          <a:p>
            <a:pPr marL="0" indent="0">
              <a:buNone/>
            </a:pPr>
            <a:r>
              <a:rPr lang="en-US" sz="5000" b="1" dirty="0"/>
              <a:t>         it calls for an explanation</a:t>
            </a:r>
          </a:p>
        </p:txBody>
      </p:sp>
      <p:sp>
        <p:nvSpPr>
          <p:cNvPr id="4" name="Arrow: Right 3">
            <a:extLst>
              <a:ext uri="{FF2B5EF4-FFF2-40B4-BE49-F238E27FC236}">
                <a16:creationId xmlns:a16="http://schemas.microsoft.com/office/drawing/2014/main" id="{D7BC2709-4803-36D3-D990-2535F6C56C2C}"/>
              </a:ext>
            </a:extLst>
          </p:cNvPr>
          <p:cNvSpPr/>
          <p:nvPr/>
        </p:nvSpPr>
        <p:spPr>
          <a:xfrm>
            <a:off x="1032690" y="1414129"/>
            <a:ext cx="774848" cy="60605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36FF40-5C93-B7A5-83D8-3B79AFE5141A}"/>
              </a:ext>
            </a:extLst>
          </p:cNvPr>
          <p:cNvPicPr>
            <a:picLocks noChangeAspect="1"/>
          </p:cNvPicPr>
          <p:nvPr/>
        </p:nvPicPr>
        <p:blipFill rotWithShape="1">
          <a:blip r:embed="rId2"/>
          <a:srcRect r="4876"/>
          <a:stretch/>
        </p:blipFill>
        <p:spPr>
          <a:xfrm>
            <a:off x="6527998" y="3240421"/>
            <a:ext cx="2493383" cy="3236209"/>
          </a:xfrm>
          <a:prstGeom prst="rect">
            <a:avLst/>
          </a:prstGeom>
        </p:spPr>
      </p:pic>
      <p:grpSp>
        <p:nvGrpSpPr>
          <p:cNvPr id="8" name="Group 7">
            <a:extLst>
              <a:ext uri="{FF2B5EF4-FFF2-40B4-BE49-F238E27FC236}">
                <a16:creationId xmlns:a16="http://schemas.microsoft.com/office/drawing/2014/main" id="{3F498269-3BD2-2632-A0F0-56EE6AF9D8ED}"/>
              </a:ext>
            </a:extLst>
          </p:cNvPr>
          <p:cNvGrpSpPr/>
          <p:nvPr/>
        </p:nvGrpSpPr>
        <p:grpSpPr>
          <a:xfrm>
            <a:off x="93842" y="2817628"/>
            <a:ext cx="6410506" cy="3571870"/>
            <a:chOff x="-34423" y="2229934"/>
            <a:chExt cx="6410506" cy="3571870"/>
          </a:xfrm>
        </p:grpSpPr>
        <p:pic>
          <p:nvPicPr>
            <p:cNvPr id="9" name="Picture 8" descr="Image result for diversity world map species">
              <a:extLst>
                <a:ext uri="{FF2B5EF4-FFF2-40B4-BE49-F238E27FC236}">
                  <a16:creationId xmlns:a16="http://schemas.microsoft.com/office/drawing/2014/main" id="{3064A726-6C75-36E3-E6DF-55B0FCFBF3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10" name="Isosceles Triangle 9">
              <a:extLst>
                <a:ext uri="{FF2B5EF4-FFF2-40B4-BE49-F238E27FC236}">
                  <a16:creationId xmlns:a16="http://schemas.microsoft.com/office/drawing/2014/main" id="{573AA7F5-201F-C37B-041C-3AEF8A21172F}"/>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277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EB4E-6509-9F8E-ADF8-4E4CB01D2286}"/>
              </a:ext>
            </a:extLst>
          </p:cNvPr>
          <p:cNvSpPr>
            <a:spLocks noGrp="1"/>
          </p:cNvSpPr>
          <p:nvPr>
            <p:ph type="title"/>
          </p:nvPr>
        </p:nvSpPr>
        <p:spPr>
          <a:xfrm>
            <a:off x="425450" y="173124"/>
            <a:ext cx="7886700" cy="1325563"/>
          </a:xfrm>
        </p:spPr>
        <p:txBody>
          <a:bodyPr/>
          <a:lstStyle/>
          <a:p>
            <a:r>
              <a:rPr lang="en-US" b="1" dirty="0">
                <a:latin typeface="+mn-lt"/>
              </a:rPr>
              <a:t>more than hundred explanations have been proposed</a:t>
            </a:r>
          </a:p>
        </p:txBody>
      </p:sp>
      <p:pic>
        <p:nvPicPr>
          <p:cNvPr id="5" name="Picture 4">
            <a:extLst>
              <a:ext uri="{FF2B5EF4-FFF2-40B4-BE49-F238E27FC236}">
                <a16:creationId xmlns:a16="http://schemas.microsoft.com/office/drawing/2014/main" id="{D4EC7910-AC87-3D1F-87FB-5E72D8ABABB4}"/>
              </a:ext>
            </a:extLst>
          </p:cNvPr>
          <p:cNvPicPr>
            <a:picLocks noChangeAspect="1"/>
          </p:cNvPicPr>
          <p:nvPr/>
        </p:nvPicPr>
        <p:blipFill>
          <a:blip r:embed="rId2"/>
          <a:srcRect r="2003"/>
          <a:stretch>
            <a:fillRect/>
          </a:stretch>
        </p:blipFill>
        <p:spPr>
          <a:xfrm>
            <a:off x="88900" y="1718705"/>
            <a:ext cx="8960838" cy="4624855"/>
          </a:xfrm>
          <a:prstGeom prst="rect">
            <a:avLst/>
          </a:prstGeom>
        </p:spPr>
      </p:pic>
      <p:sp>
        <p:nvSpPr>
          <p:cNvPr id="6" name="TextBox 5">
            <a:extLst>
              <a:ext uri="{FF2B5EF4-FFF2-40B4-BE49-F238E27FC236}">
                <a16:creationId xmlns:a16="http://schemas.microsoft.com/office/drawing/2014/main" id="{7684645F-062C-76CE-F548-F4112D983274}"/>
              </a:ext>
            </a:extLst>
          </p:cNvPr>
          <p:cNvSpPr txBox="1"/>
          <p:nvPr/>
        </p:nvSpPr>
        <p:spPr>
          <a:xfrm>
            <a:off x="6553200" y="6315544"/>
            <a:ext cx="2433038" cy="369332"/>
          </a:xfrm>
          <a:prstGeom prst="rect">
            <a:avLst/>
          </a:prstGeom>
          <a:noFill/>
        </p:spPr>
        <p:txBody>
          <a:bodyPr wrap="none" rtlCol="0">
            <a:spAutoFit/>
          </a:bodyPr>
          <a:lstStyle/>
          <a:p>
            <a:r>
              <a:rPr lang="en-US" b="1" dirty="0"/>
              <a:t>Willig et al. 2003 AREES</a:t>
            </a:r>
          </a:p>
        </p:txBody>
      </p:sp>
    </p:spTree>
    <p:extLst>
      <p:ext uri="{BB962C8B-B14F-4D97-AF65-F5344CB8AC3E}">
        <p14:creationId xmlns:p14="http://schemas.microsoft.com/office/powerpoint/2010/main" val="421387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A5F43-401B-D043-29EA-36400AFB56A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16BBC62-8BA6-ED67-DCD9-12970B47EA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2015" y="819444"/>
            <a:ext cx="4765577" cy="5848879"/>
          </a:xfrm>
          <a:prstGeom prst="rect">
            <a:avLst/>
          </a:prstGeom>
        </p:spPr>
      </p:pic>
      <p:sp>
        <p:nvSpPr>
          <p:cNvPr id="2" name="TextBox 1">
            <a:extLst>
              <a:ext uri="{FF2B5EF4-FFF2-40B4-BE49-F238E27FC236}">
                <a16:creationId xmlns:a16="http://schemas.microsoft.com/office/drawing/2014/main" id="{F3E8D45B-888C-83EC-431C-E830874AEDFC}"/>
              </a:ext>
            </a:extLst>
          </p:cNvPr>
          <p:cNvSpPr txBox="1"/>
          <p:nvPr/>
        </p:nvSpPr>
        <p:spPr>
          <a:xfrm>
            <a:off x="842964" y="13219"/>
            <a:ext cx="7779502" cy="553998"/>
          </a:xfrm>
          <a:prstGeom prst="rect">
            <a:avLst/>
          </a:prstGeom>
          <a:noFill/>
        </p:spPr>
        <p:txBody>
          <a:bodyPr wrap="none" rtlCol="0">
            <a:spAutoFit/>
          </a:bodyPr>
          <a:lstStyle/>
          <a:p>
            <a:r>
              <a:rPr lang="en-US" sz="3000" b="1" dirty="0"/>
              <a:t>Evolution of </a:t>
            </a:r>
            <a:r>
              <a:rPr lang="en-US" sz="3000" b="1" dirty="0" err="1"/>
              <a:t>Lupinus</a:t>
            </a:r>
            <a:r>
              <a:rPr lang="en-US" sz="3000" b="1" dirty="0"/>
              <a:t> diversity in the New World</a:t>
            </a:r>
          </a:p>
        </p:txBody>
      </p:sp>
      <p:sp>
        <p:nvSpPr>
          <p:cNvPr id="3" name="TextBox 2">
            <a:extLst>
              <a:ext uri="{FF2B5EF4-FFF2-40B4-BE49-F238E27FC236}">
                <a16:creationId xmlns:a16="http://schemas.microsoft.com/office/drawing/2014/main" id="{21D8CDE1-9FA1-4770-EB70-92E289EED8BC}"/>
              </a:ext>
            </a:extLst>
          </p:cNvPr>
          <p:cNvSpPr txBox="1"/>
          <p:nvPr/>
        </p:nvSpPr>
        <p:spPr>
          <a:xfrm>
            <a:off x="842964" y="6488668"/>
            <a:ext cx="2666114" cy="369332"/>
          </a:xfrm>
          <a:prstGeom prst="rect">
            <a:avLst/>
          </a:prstGeom>
          <a:noFill/>
        </p:spPr>
        <p:txBody>
          <a:bodyPr wrap="none" rtlCol="0">
            <a:spAutoFit/>
          </a:bodyPr>
          <a:lstStyle/>
          <a:p>
            <a:r>
              <a:rPr lang="en-US" b="1" dirty="0"/>
              <a:t>Hughes et al. (2006) PNAS</a:t>
            </a:r>
          </a:p>
        </p:txBody>
      </p:sp>
      <p:pic>
        <p:nvPicPr>
          <p:cNvPr id="5" name="Picture 4">
            <a:extLst>
              <a:ext uri="{FF2B5EF4-FFF2-40B4-BE49-F238E27FC236}">
                <a16:creationId xmlns:a16="http://schemas.microsoft.com/office/drawing/2014/main" id="{8EEDAEA7-1939-A623-776A-585CEF8192BB}"/>
              </a:ext>
            </a:extLst>
          </p:cNvPr>
          <p:cNvPicPr>
            <a:picLocks noChangeAspect="1"/>
          </p:cNvPicPr>
          <p:nvPr/>
        </p:nvPicPr>
        <p:blipFill rotWithShape="1">
          <a:blip r:embed="rId3">
            <a:extLst>
              <a:ext uri="{28A0092B-C50C-407E-A947-70E740481C1C}">
                <a14:useLocalDpi xmlns:a14="http://schemas.microsoft.com/office/drawing/2010/main" val="0"/>
              </a:ext>
            </a:extLst>
          </a:blip>
          <a:srcRect l="16708" r="14943"/>
          <a:stretch/>
        </p:blipFill>
        <p:spPr>
          <a:xfrm>
            <a:off x="160622" y="796021"/>
            <a:ext cx="3814762" cy="5581358"/>
          </a:xfrm>
          <a:prstGeom prst="rect">
            <a:avLst/>
          </a:prstGeom>
        </p:spPr>
      </p:pic>
    </p:spTree>
    <p:extLst>
      <p:ext uri="{BB962C8B-B14F-4D97-AF65-F5344CB8AC3E}">
        <p14:creationId xmlns:p14="http://schemas.microsoft.com/office/powerpoint/2010/main" val="766038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B0150C-604F-C526-31F6-4AA5D673240F}"/>
              </a:ext>
            </a:extLst>
          </p:cNvPr>
          <p:cNvSpPr>
            <a:spLocks noGrp="1"/>
          </p:cNvSpPr>
          <p:nvPr>
            <p:ph idx="1"/>
          </p:nvPr>
        </p:nvSpPr>
        <p:spPr>
          <a:xfrm>
            <a:off x="460375" y="469900"/>
            <a:ext cx="8223250" cy="5453063"/>
          </a:xfrm>
        </p:spPr>
        <p:txBody>
          <a:bodyPr>
            <a:normAutofit/>
          </a:bodyPr>
          <a:lstStyle/>
          <a:p>
            <a:pPr marL="0" indent="0">
              <a:buNone/>
            </a:pPr>
            <a:r>
              <a:rPr lang="en-US" sz="2500" b="1" dirty="0"/>
              <a:t>Two classes of explanations:</a:t>
            </a:r>
          </a:p>
          <a:p>
            <a:pPr marL="0" indent="0">
              <a:buNone/>
            </a:pPr>
            <a:endParaRPr lang="en-US" sz="6000" b="1" dirty="0">
              <a:solidFill>
                <a:srgbClr val="0000CC"/>
              </a:solidFill>
            </a:endParaRPr>
          </a:p>
          <a:p>
            <a:pPr marL="0" indent="0">
              <a:buNone/>
            </a:pPr>
            <a:r>
              <a:rPr lang="en-US" sz="6000" b="1" dirty="0">
                <a:solidFill>
                  <a:srgbClr val="0000CC"/>
                </a:solidFill>
              </a:rPr>
              <a:t>Regional environment Regional history </a:t>
            </a:r>
          </a:p>
          <a:p>
            <a:pPr marL="0" indent="0">
              <a:buNone/>
            </a:pPr>
            <a:endParaRPr lang="en-US" sz="6000" b="1" dirty="0"/>
          </a:p>
          <a:p>
            <a:pPr marL="0" indent="0" algn="r">
              <a:buNone/>
            </a:pPr>
            <a:r>
              <a:rPr lang="en-US" sz="2500" b="1" dirty="0"/>
              <a:t>govern regional diversity</a:t>
            </a:r>
          </a:p>
        </p:txBody>
      </p:sp>
    </p:spTree>
    <p:extLst>
      <p:ext uri="{BB962C8B-B14F-4D97-AF65-F5344CB8AC3E}">
        <p14:creationId xmlns:p14="http://schemas.microsoft.com/office/powerpoint/2010/main" val="2277176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310" y="5889829"/>
            <a:ext cx="3035639" cy="630942"/>
          </a:xfrm>
          <a:prstGeom prst="rect">
            <a:avLst/>
          </a:prstGeom>
          <a:noFill/>
        </p:spPr>
        <p:txBody>
          <a:bodyPr wrap="none" rtlCol="0">
            <a:spAutoFit/>
          </a:bodyPr>
          <a:lstStyle/>
          <a:p>
            <a:r>
              <a:rPr lang="en-US" sz="3500" b="1" dirty="0" err="1"/>
              <a:t>Equilibrial</a:t>
            </a:r>
            <a:r>
              <a:rPr lang="en-US" sz="3500" b="1" dirty="0"/>
              <a:t> view</a:t>
            </a:r>
          </a:p>
        </p:txBody>
      </p:sp>
      <p:sp>
        <p:nvSpPr>
          <p:cNvPr id="7" name="TextBox 6"/>
          <p:cNvSpPr txBox="1"/>
          <p:nvPr/>
        </p:nvSpPr>
        <p:spPr>
          <a:xfrm>
            <a:off x="5358829" y="5904201"/>
            <a:ext cx="2916376" cy="630942"/>
          </a:xfrm>
          <a:prstGeom prst="rect">
            <a:avLst/>
          </a:prstGeom>
          <a:noFill/>
        </p:spPr>
        <p:txBody>
          <a:bodyPr wrap="none" rtlCol="0">
            <a:spAutoFit/>
          </a:bodyPr>
          <a:lstStyle/>
          <a:p>
            <a:r>
              <a:rPr lang="en-US" sz="3500" b="1" dirty="0"/>
              <a:t>Historical view</a:t>
            </a:r>
          </a:p>
        </p:txBody>
      </p:sp>
      <p:sp>
        <p:nvSpPr>
          <p:cNvPr id="11" name="TextBox 10"/>
          <p:cNvSpPr txBox="1"/>
          <p:nvPr/>
        </p:nvSpPr>
        <p:spPr>
          <a:xfrm>
            <a:off x="11260" y="144295"/>
            <a:ext cx="4740574" cy="553998"/>
          </a:xfrm>
          <a:prstGeom prst="rect">
            <a:avLst/>
          </a:prstGeom>
          <a:noFill/>
        </p:spPr>
        <p:txBody>
          <a:bodyPr wrap="square" rtlCol="0">
            <a:spAutoFit/>
          </a:bodyPr>
          <a:lstStyle/>
          <a:p>
            <a:pPr algn="ctr"/>
            <a:r>
              <a:rPr lang="en-US" sz="3000" b="1" dirty="0">
                <a:solidFill>
                  <a:srgbClr val="000099"/>
                </a:solidFill>
              </a:rPr>
              <a:t>Regional environment</a:t>
            </a:r>
          </a:p>
        </p:txBody>
      </p:sp>
      <p:pic>
        <p:nvPicPr>
          <p:cNvPr id="12" name="Picture 11">
            <a:extLst>
              <a:ext uri="{FF2B5EF4-FFF2-40B4-BE49-F238E27FC236}">
                <a16:creationId xmlns:a16="http://schemas.microsoft.com/office/drawing/2014/main" id="{42289DA7-EAB2-6BF0-5D96-2EDCB5F7A234}"/>
              </a:ext>
            </a:extLst>
          </p:cNvPr>
          <p:cNvPicPr>
            <a:picLocks noChangeAspect="1"/>
          </p:cNvPicPr>
          <p:nvPr/>
        </p:nvPicPr>
        <p:blipFill>
          <a:blip r:embed="rId3"/>
          <a:stretch>
            <a:fillRect/>
          </a:stretch>
        </p:blipFill>
        <p:spPr>
          <a:xfrm>
            <a:off x="1468614" y="851359"/>
            <a:ext cx="1574800" cy="2153572"/>
          </a:xfrm>
          <a:prstGeom prst="rect">
            <a:avLst/>
          </a:prstGeom>
        </p:spPr>
      </p:pic>
      <p:pic>
        <p:nvPicPr>
          <p:cNvPr id="13" name="Picture 12">
            <a:extLst>
              <a:ext uri="{FF2B5EF4-FFF2-40B4-BE49-F238E27FC236}">
                <a16:creationId xmlns:a16="http://schemas.microsoft.com/office/drawing/2014/main" id="{492CAF5C-578C-E519-516A-8F85B771F002}"/>
              </a:ext>
            </a:extLst>
          </p:cNvPr>
          <p:cNvPicPr>
            <a:picLocks noChangeAspect="1"/>
          </p:cNvPicPr>
          <p:nvPr/>
        </p:nvPicPr>
        <p:blipFill>
          <a:blip r:embed="rId4"/>
          <a:stretch>
            <a:fillRect/>
          </a:stretch>
        </p:blipFill>
        <p:spPr>
          <a:xfrm>
            <a:off x="5718451" y="780258"/>
            <a:ext cx="2011882" cy="2245403"/>
          </a:xfrm>
          <a:prstGeom prst="rect">
            <a:avLst/>
          </a:prstGeom>
        </p:spPr>
      </p:pic>
      <p:pic>
        <p:nvPicPr>
          <p:cNvPr id="14" name="Picture 13">
            <a:extLst>
              <a:ext uri="{FF2B5EF4-FFF2-40B4-BE49-F238E27FC236}">
                <a16:creationId xmlns:a16="http://schemas.microsoft.com/office/drawing/2014/main" id="{7DBACFCA-DC15-C72F-A437-28784F9E7ABF}"/>
              </a:ext>
            </a:extLst>
          </p:cNvPr>
          <p:cNvPicPr>
            <a:picLocks noChangeAspect="1"/>
          </p:cNvPicPr>
          <p:nvPr/>
        </p:nvPicPr>
        <p:blipFill rotWithShape="1">
          <a:blip r:embed="rId5"/>
          <a:srcRect t="18348" r="48036" b="9462"/>
          <a:stretch/>
        </p:blipFill>
        <p:spPr>
          <a:xfrm>
            <a:off x="4949950" y="3258313"/>
            <a:ext cx="3369580" cy="2591886"/>
          </a:xfrm>
          <a:prstGeom prst="rect">
            <a:avLst/>
          </a:prstGeom>
        </p:spPr>
      </p:pic>
      <p:grpSp>
        <p:nvGrpSpPr>
          <p:cNvPr id="5" name="Group 4">
            <a:extLst>
              <a:ext uri="{FF2B5EF4-FFF2-40B4-BE49-F238E27FC236}">
                <a16:creationId xmlns:a16="http://schemas.microsoft.com/office/drawing/2014/main" id="{EE1C9090-2A0C-5FF5-EAC3-448339BAE925}"/>
              </a:ext>
            </a:extLst>
          </p:cNvPr>
          <p:cNvGrpSpPr/>
          <p:nvPr/>
        </p:nvGrpSpPr>
        <p:grpSpPr>
          <a:xfrm>
            <a:off x="614842" y="3293786"/>
            <a:ext cx="3521725" cy="2596043"/>
            <a:chOff x="614842" y="3293786"/>
            <a:chExt cx="3521725" cy="2596043"/>
          </a:xfrm>
        </p:grpSpPr>
        <p:pic>
          <p:nvPicPr>
            <p:cNvPr id="4" name="Picture 3">
              <a:extLst>
                <a:ext uri="{FF2B5EF4-FFF2-40B4-BE49-F238E27FC236}">
                  <a16:creationId xmlns:a16="http://schemas.microsoft.com/office/drawing/2014/main" id="{08625118-C2BE-F90E-CE2B-899D550D6856}"/>
                </a:ext>
              </a:extLst>
            </p:cNvPr>
            <p:cNvPicPr>
              <a:picLocks noChangeAspect="1"/>
            </p:cNvPicPr>
            <p:nvPr/>
          </p:nvPicPr>
          <p:blipFill rotWithShape="1">
            <a:blip r:embed="rId5"/>
            <a:srcRect l="52421" t="20061" b="9461"/>
            <a:stretch/>
          </p:blipFill>
          <p:spPr>
            <a:xfrm>
              <a:off x="971310" y="3293786"/>
              <a:ext cx="3165257" cy="2596043"/>
            </a:xfrm>
            <a:prstGeom prst="rect">
              <a:avLst/>
            </a:prstGeom>
          </p:spPr>
        </p:pic>
        <p:sp>
          <p:nvSpPr>
            <p:cNvPr id="3" name="TextBox 2">
              <a:extLst>
                <a:ext uri="{FF2B5EF4-FFF2-40B4-BE49-F238E27FC236}">
                  <a16:creationId xmlns:a16="http://schemas.microsoft.com/office/drawing/2014/main" id="{F349BD9C-BC58-1CB7-C794-48C432EC24DD}"/>
                </a:ext>
              </a:extLst>
            </p:cNvPr>
            <p:cNvSpPr txBox="1"/>
            <p:nvPr/>
          </p:nvSpPr>
          <p:spPr>
            <a:xfrm rot="16200000">
              <a:off x="-268092" y="4176720"/>
              <a:ext cx="2165978" cy="400110"/>
            </a:xfrm>
            <a:prstGeom prst="rect">
              <a:avLst/>
            </a:prstGeom>
            <a:noFill/>
          </p:spPr>
          <p:txBody>
            <a:bodyPr wrap="none" rtlCol="0">
              <a:spAutoFit/>
            </a:bodyPr>
            <a:lstStyle/>
            <a:p>
              <a:r>
                <a:rPr lang="en-US" sz="2000" b="1" dirty="0"/>
                <a:t>Number of species</a:t>
              </a:r>
            </a:p>
          </p:txBody>
        </p:sp>
      </p:grpSp>
      <p:sp>
        <p:nvSpPr>
          <p:cNvPr id="6" name="TextBox 5">
            <a:extLst>
              <a:ext uri="{FF2B5EF4-FFF2-40B4-BE49-F238E27FC236}">
                <a16:creationId xmlns:a16="http://schemas.microsoft.com/office/drawing/2014/main" id="{5FAFC2E7-9A1E-F7CD-7396-E3D9435A21CB}"/>
              </a:ext>
            </a:extLst>
          </p:cNvPr>
          <p:cNvSpPr txBox="1"/>
          <p:nvPr/>
        </p:nvSpPr>
        <p:spPr>
          <a:xfrm>
            <a:off x="5135432" y="109934"/>
            <a:ext cx="3199306" cy="553998"/>
          </a:xfrm>
          <a:prstGeom prst="rect">
            <a:avLst/>
          </a:prstGeom>
          <a:noFill/>
        </p:spPr>
        <p:txBody>
          <a:bodyPr wrap="square" rtlCol="0">
            <a:spAutoFit/>
          </a:bodyPr>
          <a:lstStyle/>
          <a:p>
            <a:pPr algn="ctr"/>
            <a:r>
              <a:rPr lang="en-US" sz="3000" b="1" dirty="0">
                <a:solidFill>
                  <a:srgbClr val="000099"/>
                </a:solidFill>
              </a:rPr>
              <a:t>Regional history</a:t>
            </a:r>
          </a:p>
        </p:txBody>
      </p:sp>
    </p:spTree>
    <p:extLst>
      <p:ext uri="{BB962C8B-B14F-4D97-AF65-F5344CB8AC3E}">
        <p14:creationId xmlns:p14="http://schemas.microsoft.com/office/powerpoint/2010/main" val="2554544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69233"/>
            <a:ext cx="6297930" cy="1372820"/>
          </a:xfrm>
        </p:spPr>
        <p:txBody>
          <a:bodyPr>
            <a:normAutofit fontScale="90000"/>
          </a:bodyPr>
          <a:lstStyle/>
          <a:p>
            <a:r>
              <a:rPr lang="en-US" b="1" dirty="0">
                <a:latin typeface="+mn-lt"/>
              </a:rPr>
              <a:t>Divide between </a:t>
            </a:r>
            <a:r>
              <a:rPr lang="en-US" b="1" dirty="0" err="1">
                <a:solidFill>
                  <a:srgbClr val="0000CC"/>
                </a:solidFill>
                <a:latin typeface="+mn-lt"/>
              </a:rPr>
              <a:t>equilibrial</a:t>
            </a:r>
            <a:r>
              <a:rPr lang="en-US" b="1" dirty="0">
                <a:latin typeface="+mn-lt"/>
              </a:rPr>
              <a:t> and </a:t>
            </a:r>
            <a:r>
              <a:rPr lang="en-US" b="1" dirty="0">
                <a:solidFill>
                  <a:srgbClr val="0000CC"/>
                </a:solidFill>
                <a:latin typeface="+mn-lt"/>
              </a:rPr>
              <a:t>historical</a:t>
            </a:r>
            <a:r>
              <a:rPr lang="en-US" b="1" dirty="0">
                <a:solidFill>
                  <a:srgbClr val="C00000"/>
                </a:solidFill>
                <a:latin typeface="+mn-lt"/>
              </a:rPr>
              <a:t> </a:t>
            </a:r>
            <a:r>
              <a:rPr lang="en-US" b="1" dirty="0">
                <a:latin typeface="+mn-lt"/>
              </a:rPr>
              <a:t>views of </a:t>
            </a:r>
            <a:r>
              <a:rPr lang="en-US" b="1" dirty="0">
                <a:solidFill>
                  <a:srgbClr val="0000CC"/>
                </a:solidFill>
                <a:latin typeface="+mn-lt"/>
              </a:rPr>
              <a:t>diversity dynamics</a:t>
            </a:r>
          </a:p>
        </p:txBody>
      </p:sp>
      <p:sp>
        <p:nvSpPr>
          <p:cNvPr id="3" name="Content Placeholder 2"/>
          <p:cNvSpPr>
            <a:spLocks noGrp="1"/>
          </p:cNvSpPr>
          <p:nvPr>
            <p:ph idx="1"/>
          </p:nvPr>
        </p:nvSpPr>
        <p:spPr>
          <a:xfrm>
            <a:off x="628650" y="2355195"/>
            <a:ext cx="7512050" cy="4202389"/>
          </a:xfrm>
        </p:spPr>
        <p:txBody>
          <a:bodyPr>
            <a:normAutofit lnSpcReduction="10000"/>
          </a:bodyPr>
          <a:lstStyle/>
          <a:p>
            <a:r>
              <a:rPr lang="en-US" b="1" dirty="0"/>
              <a:t>Two schools of biological thought</a:t>
            </a:r>
          </a:p>
          <a:p>
            <a:endParaRPr lang="en-US" b="1" dirty="0"/>
          </a:p>
          <a:p>
            <a:r>
              <a:rPr lang="en-US" b="1" dirty="0"/>
              <a:t>One emphasizes the roles of regional environment, present-day conditions (energy, climate, resources) &gt;&gt;&gt; </a:t>
            </a:r>
            <a:r>
              <a:rPr lang="en-US" b="1" dirty="0" err="1">
                <a:solidFill>
                  <a:srgbClr val="000099"/>
                </a:solidFill>
              </a:rPr>
              <a:t>equilibrial</a:t>
            </a:r>
            <a:r>
              <a:rPr lang="en-US" b="1" dirty="0">
                <a:solidFill>
                  <a:srgbClr val="000099"/>
                </a:solidFill>
              </a:rPr>
              <a:t> view</a:t>
            </a:r>
          </a:p>
          <a:p>
            <a:endParaRPr lang="en-US" b="1" dirty="0"/>
          </a:p>
          <a:p>
            <a:r>
              <a:rPr lang="en-US" b="1" dirty="0"/>
              <a:t>The other one emphasizes the roles of regional history, evolutionary processes (historical contingency, mass extinctions, time, diversification rates) &gt;&gt;&gt;  </a:t>
            </a:r>
            <a:r>
              <a:rPr lang="en-US" b="1" dirty="0">
                <a:solidFill>
                  <a:srgbClr val="000099"/>
                </a:solidFill>
              </a:rPr>
              <a:t>historical view</a:t>
            </a:r>
          </a:p>
        </p:txBody>
      </p:sp>
    </p:spTree>
    <p:extLst>
      <p:ext uri="{BB962C8B-B14F-4D97-AF65-F5344CB8AC3E}">
        <p14:creationId xmlns:p14="http://schemas.microsoft.com/office/powerpoint/2010/main" val="4152344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7.media.tumblr.com/bd66719279390bdedf5cbebbee49339e/tumblr_mhb2d9nVmd1r01w8mo1_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919" y="1024410"/>
            <a:ext cx="3569690" cy="21004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04232" y="228598"/>
            <a:ext cx="2219069" cy="477054"/>
          </a:xfrm>
          <a:prstGeom prst="rect">
            <a:avLst/>
          </a:prstGeom>
          <a:noFill/>
        </p:spPr>
        <p:txBody>
          <a:bodyPr wrap="none" rtlCol="0">
            <a:spAutoFit/>
          </a:bodyPr>
          <a:lstStyle/>
          <a:p>
            <a:r>
              <a:rPr lang="en-US" sz="2500" b="1" dirty="0" err="1"/>
              <a:t>Equilibrial</a:t>
            </a:r>
            <a:r>
              <a:rPr lang="en-US" sz="2500" b="1" dirty="0"/>
              <a:t> view</a:t>
            </a:r>
          </a:p>
        </p:txBody>
      </p:sp>
      <p:sp>
        <p:nvSpPr>
          <p:cNvPr id="7" name="TextBox 6"/>
          <p:cNvSpPr txBox="1"/>
          <p:nvPr/>
        </p:nvSpPr>
        <p:spPr>
          <a:xfrm>
            <a:off x="5297260" y="190147"/>
            <a:ext cx="2135008" cy="477054"/>
          </a:xfrm>
          <a:prstGeom prst="rect">
            <a:avLst/>
          </a:prstGeom>
          <a:noFill/>
        </p:spPr>
        <p:txBody>
          <a:bodyPr wrap="none" rtlCol="0">
            <a:spAutoFit/>
          </a:bodyPr>
          <a:lstStyle/>
          <a:p>
            <a:r>
              <a:rPr lang="en-US" sz="2500" b="1" dirty="0"/>
              <a:t>Historical view</a:t>
            </a:r>
          </a:p>
        </p:txBody>
      </p:sp>
      <p:sp>
        <p:nvSpPr>
          <p:cNvPr id="9" name="TextBox 8"/>
          <p:cNvSpPr txBox="1"/>
          <p:nvPr/>
        </p:nvSpPr>
        <p:spPr>
          <a:xfrm>
            <a:off x="1762067" y="6235490"/>
            <a:ext cx="1315938" cy="323165"/>
          </a:xfrm>
          <a:prstGeom prst="rect">
            <a:avLst/>
          </a:prstGeom>
          <a:noFill/>
        </p:spPr>
        <p:txBody>
          <a:bodyPr wrap="none" rtlCol="0">
            <a:spAutoFit/>
          </a:bodyPr>
          <a:lstStyle/>
          <a:p>
            <a:r>
              <a:rPr lang="en-US" sz="1500" b="1" dirty="0">
                <a:solidFill>
                  <a:schemeClr val="bg1">
                    <a:lumMod val="65000"/>
                  </a:schemeClr>
                </a:solidFill>
              </a:rPr>
              <a:t>Darwin (1859)</a:t>
            </a:r>
          </a:p>
        </p:txBody>
      </p:sp>
      <p:sp>
        <p:nvSpPr>
          <p:cNvPr id="12" name="TextBox 11"/>
          <p:cNvSpPr txBox="1"/>
          <p:nvPr/>
        </p:nvSpPr>
        <p:spPr>
          <a:xfrm>
            <a:off x="5682782" y="6235490"/>
            <a:ext cx="1363963" cy="323165"/>
          </a:xfrm>
          <a:prstGeom prst="rect">
            <a:avLst/>
          </a:prstGeom>
          <a:noFill/>
        </p:spPr>
        <p:txBody>
          <a:bodyPr wrap="none" rtlCol="0">
            <a:spAutoFit/>
          </a:bodyPr>
          <a:lstStyle/>
          <a:p>
            <a:r>
              <a:rPr lang="en-US" sz="1500" b="1" dirty="0">
                <a:solidFill>
                  <a:schemeClr val="bg1">
                    <a:lumMod val="65000"/>
                  </a:schemeClr>
                </a:solidFill>
              </a:rPr>
              <a:t>Wallace (1878)</a:t>
            </a:r>
          </a:p>
        </p:txBody>
      </p:sp>
      <p:pic>
        <p:nvPicPr>
          <p:cNvPr id="2050" name="Picture 2" descr="http://static.palaeontologyonline.com/Figure_1_Mann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96" y="1066867"/>
            <a:ext cx="3601995" cy="20579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ete.cet.edu/gcc/style/images/uploads/biodiv-feat%20data9.jpg"/>
          <p:cNvPicPr>
            <a:picLocks noChangeAspect="1" noChangeArrowheads="1"/>
          </p:cNvPicPr>
          <p:nvPr/>
        </p:nvPicPr>
        <p:blipFill rotWithShape="1">
          <a:blip r:embed="rId5">
            <a:extLst>
              <a:ext uri="{28A0092B-C50C-407E-A947-70E740481C1C}">
                <a14:useLocalDpi xmlns:a14="http://schemas.microsoft.com/office/drawing/2010/main" val="0"/>
              </a:ext>
            </a:extLst>
          </a:blip>
          <a:srcRect l="7038" r="4943"/>
          <a:stretch/>
        </p:blipFill>
        <p:spPr bwMode="auto">
          <a:xfrm>
            <a:off x="4579919" y="3303014"/>
            <a:ext cx="3569690" cy="214509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987525" y="5843926"/>
            <a:ext cx="3200107" cy="400110"/>
          </a:xfrm>
          <a:prstGeom prst="rect">
            <a:avLst/>
          </a:prstGeom>
          <a:noFill/>
        </p:spPr>
        <p:txBody>
          <a:bodyPr wrap="none" rtlCol="0">
            <a:spAutoFit/>
          </a:bodyPr>
          <a:lstStyle/>
          <a:p>
            <a:r>
              <a:rPr lang="en-US" sz="2000" b="1" dirty="0"/>
              <a:t>Universal diversity gradients</a:t>
            </a:r>
          </a:p>
        </p:txBody>
      </p:sp>
      <p:sp>
        <p:nvSpPr>
          <p:cNvPr id="16" name="TextBox 15"/>
          <p:cNvSpPr txBox="1"/>
          <p:nvPr/>
        </p:nvSpPr>
        <p:spPr>
          <a:xfrm>
            <a:off x="5227624" y="5843926"/>
            <a:ext cx="2274277" cy="400110"/>
          </a:xfrm>
          <a:prstGeom prst="rect">
            <a:avLst/>
          </a:prstGeom>
          <a:noFill/>
        </p:spPr>
        <p:txBody>
          <a:bodyPr wrap="none" rtlCol="0">
            <a:spAutoFit/>
          </a:bodyPr>
          <a:lstStyle/>
          <a:p>
            <a:r>
              <a:rPr lang="en-US" sz="2000" b="1" dirty="0"/>
              <a:t>Diversity anomalies</a:t>
            </a:r>
          </a:p>
        </p:txBody>
      </p:sp>
      <p:pic>
        <p:nvPicPr>
          <p:cNvPr id="14" name="Picture 4" descr="http://darwinday.org/wp-content/uploads/2013/01/r-DARWIN-DAY-RESOLUTION-large570.jpg"/>
          <p:cNvPicPr>
            <a:picLocks noChangeAspect="1" noChangeArrowheads="1"/>
          </p:cNvPicPr>
          <p:nvPr/>
        </p:nvPicPr>
        <p:blipFill rotWithShape="1">
          <a:blip r:embed="rId6">
            <a:extLst>
              <a:ext uri="{28A0092B-C50C-407E-A947-70E740481C1C}">
                <a14:useLocalDpi xmlns:a14="http://schemas.microsoft.com/office/drawing/2010/main" val="0"/>
              </a:ext>
            </a:extLst>
          </a:blip>
          <a:srcRect l="15497" r="13417"/>
          <a:stretch/>
        </p:blipFill>
        <p:spPr bwMode="auto">
          <a:xfrm>
            <a:off x="628618" y="3303014"/>
            <a:ext cx="3602173" cy="211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996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4232" y="228598"/>
            <a:ext cx="2219069" cy="477054"/>
          </a:xfrm>
          <a:prstGeom prst="rect">
            <a:avLst/>
          </a:prstGeom>
          <a:noFill/>
        </p:spPr>
        <p:txBody>
          <a:bodyPr wrap="none" rtlCol="0">
            <a:spAutoFit/>
          </a:bodyPr>
          <a:lstStyle/>
          <a:p>
            <a:r>
              <a:rPr lang="en-US" sz="2500" b="1" dirty="0" err="1"/>
              <a:t>Equilibrial</a:t>
            </a:r>
            <a:r>
              <a:rPr lang="en-US" sz="2500" b="1" dirty="0"/>
              <a:t> view</a:t>
            </a:r>
          </a:p>
        </p:txBody>
      </p:sp>
      <p:sp>
        <p:nvSpPr>
          <p:cNvPr id="7" name="TextBox 6"/>
          <p:cNvSpPr txBox="1"/>
          <p:nvPr/>
        </p:nvSpPr>
        <p:spPr>
          <a:xfrm>
            <a:off x="5297260" y="190147"/>
            <a:ext cx="2135008" cy="477054"/>
          </a:xfrm>
          <a:prstGeom prst="rect">
            <a:avLst/>
          </a:prstGeom>
          <a:noFill/>
        </p:spPr>
        <p:txBody>
          <a:bodyPr wrap="none" rtlCol="0">
            <a:spAutoFit/>
          </a:bodyPr>
          <a:lstStyle/>
          <a:p>
            <a:r>
              <a:rPr lang="en-US" sz="2500" b="1" dirty="0"/>
              <a:t>Historical view</a:t>
            </a:r>
          </a:p>
        </p:txBody>
      </p:sp>
      <p:pic>
        <p:nvPicPr>
          <p:cNvPr id="3" name="Picture 2"/>
          <p:cNvPicPr>
            <a:picLocks noChangeAspect="1"/>
          </p:cNvPicPr>
          <p:nvPr/>
        </p:nvPicPr>
        <p:blipFill rotWithShape="1">
          <a:blip r:embed="rId3"/>
          <a:srcRect b="7098"/>
          <a:stretch/>
        </p:blipFill>
        <p:spPr>
          <a:xfrm>
            <a:off x="4292928" y="3612677"/>
            <a:ext cx="3738711" cy="2273446"/>
          </a:xfrm>
          <a:prstGeom prst="rect">
            <a:avLst/>
          </a:prstGeom>
        </p:spPr>
      </p:pic>
      <p:pic>
        <p:nvPicPr>
          <p:cNvPr id="4" name="Picture 3"/>
          <p:cNvPicPr>
            <a:picLocks noChangeAspect="1"/>
          </p:cNvPicPr>
          <p:nvPr/>
        </p:nvPicPr>
        <p:blipFill>
          <a:blip r:embed="rId4"/>
          <a:stretch>
            <a:fillRect/>
          </a:stretch>
        </p:blipFill>
        <p:spPr>
          <a:xfrm>
            <a:off x="714634" y="930963"/>
            <a:ext cx="2903777" cy="2468497"/>
          </a:xfrm>
          <a:prstGeom prst="rect">
            <a:avLst/>
          </a:prstGeom>
        </p:spPr>
      </p:pic>
      <p:sp>
        <p:nvSpPr>
          <p:cNvPr id="9" name="TextBox 8"/>
          <p:cNvSpPr txBox="1"/>
          <p:nvPr/>
        </p:nvSpPr>
        <p:spPr>
          <a:xfrm>
            <a:off x="1414479" y="6474504"/>
            <a:ext cx="1798569" cy="323165"/>
          </a:xfrm>
          <a:prstGeom prst="rect">
            <a:avLst/>
          </a:prstGeom>
          <a:noFill/>
        </p:spPr>
        <p:txBody>
          <a:bodyPr wrap="none" rtlCol="0">
            <a:spAutoFit/>
          </a:bodyPr>
          <a:lstStyle/>
          <a:p>
            <a:r>
              <a:rPr lang="en-US" sz="1500" b="1" dirty="0" err="1">
                <a:solidFill>
                  <a:schemeClr val="bg1">
                    <a:lumMod val="65000"/>
                  </a:schemeClr>
                </a:solidFill>
              </a:rPr>
              <a:t>Alroy</a:t>
            </a:r>
            <a:r>
              <a:rPr lang="en-US" sz="1500" b="1" dirty="0">
                <a:solidFill>
                  <a:schemeClr val="bg1">
                    <a:lumMod val="65000"/>
                  </a:schemeClr>
                </a:solidFill>
              </a:rPr>
              <a:t> (2010) Science</a:t>
            </a:r>
          </a:p>
        </p:txBody>
      </p:sp>
      <p:sp>
        <p:nvSpPr>
          <p:cNvPr id="12" name="TextBox 11"/>
          <p:cNvSpPr txBox="1"/>
          <p:nvPr/>
        </p:nvSpPr>
        <p:spPr>
          <a:xfrm>
            <a:off x="5225462" y="6474504"/>
            <a:ext cx="2506199" cy="323165"/>
          </a:xfrm>
          <a:prstGeom prst="rect">
            <a:avLst/>
          </a:prstGeom>
          <a:noFill/>
        </p:spPr>
        <p:txBody>
          <a:bodyPr wrap="none" rtlCol="0">
            <a:spAutoFit/>
          </a:bodyPr>
          <a:lstStyle/>
          <a:p>
            <a:r>
              <a:rPr lang="en-US" sz="1500" b="1" dirty="0" err="1">
                <a:solidFill>
                  <a:schemeClr val="bg1">
                    <a:lumMod val="65000"/>
                  </a:schemeClr>
                </a:solidFill>
              </a:rPr>
              <a:t>Sepkoski</a:t>
            </a:r>
            <a:r>
              <a:rPr lang="en-US" sz="1500" b="1" dirty="0">
                <a:solidFill>
                  <a:schemeClr val="bg1">
                    <a:lumMod val="65000"/>
                  </a:schemeClr>
                </a:solidFill>
              </a:rPr>
              <a:t> (1990) </a:t>
            </a:r>
            <a:r>
              <a:rPr lang="en-US" sz="1500" b="1" dirty="0" err="1">
                <a:solidFill>
                  <a:schemeClr val="bg1">
                    <a:lumMod val="65000"/>
                  </a:schemeClr>
                </a:solidFill>
              </a:rPr>
              <a:t>Paleobiology</a:t>
            </a:r>
            <a:endParaRPr lang="en-US" sz="1500" b="1" dirty="0">
              <a:solidFill>
                <a:schemeClr val="bg1">
                  <a:lumMod val="65000"/>
                </a:schemeClr>
              </a:solidFill>
            </a:endParaRPr>
          </a:p>
        </p:txBody>
      </p:sp>
      <p:pic>
        <p:nvPicPr>
          <p:cNvPr id="1028" name="Picture 4" descr="http://www.fossilmall.com/Pangaea/pfossils/pf40/pfo430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938" y="3624771"/>
            <a:ext cx="2857871" cy="21421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delivery.superstock.com/WI/223/1566/200901/PreviewComp/SuperStock_1566-46210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7889" y="877204"/>
            <a:ext cx="3333750" cy="22288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15549" y="6082250"/>
            <a:ext cx="2070952" cy="353943"/>
          </a:xfrm>
          <a:prstGeom prst="rect">
            <a:avLst/>
          </a:prstGeom>
          <a:noFill/>
        </p:spPr>
        <p:txBody>
          <a:bodyPr wrap="none" rtlCol="0">
            <a:spAutoFit/>
          </a:bodyPr>
          <a:lstStyle/>
          <a:p>
            <a:r>
              <a:rPr lang="en-US" sz="1700" b="1" dirty="0"/>
              <a:t>Stable </a:t>
            </a:r>
            <a:r>
              <a:rPr lang="en-US" sz="1700" b="1" dirty="0" err="1"/>
              <a:t>paleodiversity</a:t>
            </a:r>
            <a:endParaRPr lang="en-US" sz="1700" b="1" dirty="0"/>
          </a:p>
        </p:txBody>
      </p:sp>
      <p:sp>
        <p:nvSpPr>
          <p:cNvPr id="14" name="TextBox 13"/>
          <p:cNvSpPr txBox="1"/>
          <p:nvPr/>
        </p:nvSpPr>
        <p:spPr>
          <a:xfrm>
            <a:off x="5259485" y="6082250"/>
            <a:ext cx="2444965" cy="353943"/>
          </a:xfrm>
          <a:prstGeom prst="rect">
            <a:avLst/>
          </a:prstGeom>
          <a:noFill/>
        </p:spPr>
        <p:txBody>
          <a:bodyPr wrap="none" rtlCol="0">
            <a:spAutoFit/>
          </a:bodyPr>
          <a:lstStyle/>
          <a:p>
            <a:r>
              <a:rPr lang="en-US" sz="1700" b="1" dirty="0"/>
              <a:t>Expanding </a:t>
            </a:r>
            <a:r>
              <a:rPr lang="en-US" sz="1700" b="1" dirty="0" err="1"/>
              <a:t>paleodiversity</a:t>
            </a:r>
            <a:endParaRPr lang="en-US" sz="1700" b="1" dirty="0"/>
          </a:p>
        </p:txBody>
      </p:sp>
    </p:spTree>
    <p:extLst>
      <p:ext uri="{BB962C8B-B14F-4D97-AF65-F5344CB8AC3E}">
        <p14:creationId xmlns:p14="http://schemas.microsoft.com/office/powerpoint/2010/main" val="2868864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3162" y="422837"/>
            <a:ext cx="2219069" cy="477054"/>
          </a:xfrm>
          <a:prstGeom prst="rect">
            <a:avLst/>
          </a:prstGeom>
          <a:noFill/>
        </p:spPr>
        <p:txBody>
          <a:bodyPr wrap="none" rtlCol="0">
            <a:spAutoFit/>
          </a:bodyPr>
          <a:lstStyle/>
          <a:p>
            <a:r>
              <a:rPr lang="en-US" sz="2500" b="1" dirty="0" err="1"/>
              <a:t>Equilibrial</a:t>
            </a:r>
            <a:r>
              <a:rPr lang="en-US" sz="2500" b="1" dirty="0"/>
              <a:t> view</a:t>
            </a:r>
          </a:p>
        </p:txBody>
      </p:sp>
      <p:sp>
        <p:nvSpPr>
          <p:cNvPr id="7" name="TextBox 6"/>
          <p:cNvSpPr txBox="1"/>
          <p:nvPr/>
        </p:nvSpPr>
        <p:spPr>
          <a:xfrm>
            <a:off x="5297260" y="422837"/>
            <a:ext cx="2135008" cy="477054"/>
          </a:xfrm>
          <a:prstGeom prst="rect">
            <a:avLst/>
          </a:prstGeom>
          <a:noFill/>
        </p:spPr>
        <p:txBody>
          <a:bodyPr wrap="none" rtlCol="0">
            <a:spAutoFit/>
          </a:bodyPr>
          <a:lstStyle/>
          <a:p>
            <a:r>
              <a:rPr lang="en-US" sz="2500" b="1" dirty="0"/>
              <a:t>Historical view</a:t>
            </a:r>
          </a:p>
        </p:txBody>
      </p:sp>
      <p:sp>
        <p:nvSpPr>
          <p:cNvPr id="9" name="TextBox 8"/>
          <p:cNvSpPr txBox="1"/>
          <p:nvPr/>
        </p:nvSpPr>
        <p:spPr>
          <a:xfrm>
            <a:off x="1583162" y="5968320"/>
            <a:ext cx="2585964" cy="553998"/>
          </a:xfrm>
          <a:prstGeom prst="rect">
            <a:avLst/>
          </a:prstGeom>
          <a:noFill/>
        </p:spPr>
        <p:txBody>
          <a:bodyPr wrap="none" rtlCol="0">
            <a:spAutoFit/>
          </a:bodyPr>
          <a:lstStyle/>
          <a:p>
            <a:r>
              <a:rPr lang="en-US" sz="1500" b="1" dirty="0">
                <a:solidFill>
                  <a:schemeClr val="bg1">
                    <a:lumMod val="65000"/>
                  </a:schemeClr>
                </a:solidFill>
              </a:rPr>
              <a:t>Anolis lizards in the Caribbean</a:t>
            </a:r>
          </a:p>
          <a:p>
            <a:r>
              <a:rPr lang="en-US" sz="1500" b="1" dirty="0">
                <a:solidFill>
                  <a:schemeClr val="bg1">
                    <a:lumMod val="65000"/>
                  </a:schemeClr>
                </a:solidFill>
              </a:rPr>
              <a:t>Hawaiian honeycreepers</a:t>
            </a:r>
          </a:p>
        </p:txBody>
      </p:sp>
      <p:sp>
        <p:nvSpPr>
          <p:cNvPr id="12" name="TextBox 11"/>
          <p:cNvSpPr txBox="1"/>
          <p:nvPr/>
        </p:nvSpPr>
        <p:spPr>
          <a:xfrm>
            <a:off x="5527644" y="5968320"/>
            <a:ext cx="1903919" cy="323165"/>
          </a:xfrm>
          <a:prstGeom prst="rect">
            <a:avLst/>
          </a:prstGeom>
          <a:noFill/>
        </p:spPr>
        <p:txBody>
          <a:bodyPr wrap="none" rtlCol="0">
            <a:spAutoFit/>
          </a:bodyPr>
          <a:lstStyle/>
          <a:p>
            <a:r>
              <a:rPr lang="en-US" sz="1500" b="1" dirty="0">
                <a:solidFill>
                  <a:schemeClr val="bg1">
                    <a:lumMod val="65000"/>
                  </a:schemeClr>
                </a:solidFill>
              </a:rPr>
              <a:t>Australian marsupials</a:t>
            </a:r>
          </a:p>
        </p:txBody>
      </p:sp>
      <p:pic>
        <p:nvPicPr>
          <p:cNvPr id="3" name="Picture 2" descr="http://media-1.web.britannica.com/eb-media/19/93319-004-78B92D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607" y="1495222"/>
            <a:ext cx="3899771" cy="29071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530910" y="5554685"/>
            <a:ext cx="2170146" cy="400110"/>
          </a:xfrm>
          <a:prstGeom prst="rect">
            <a:avLst/>
          </a:prstGeom>
          <a:noFill/>
        </p:spPr>
        <p:txBody>
          <a:bodyPr wrap="none" rtlCol="0">
            <a:spAutoFit/>
          </a:bodyPr>
          <a:lstStyle/>
          <a:p>
            <a:r>
              <a:rPr lang="en-US" sz="2000" b="1" dirty="0"/>
              <a:t>Convergent faunas</a:t>
            </a:r>
          </a:p>
        </p:txBody>
      </p:sp>
      <p:sp>
        <p:nvSpPr>
          <p:cNvPr id="16" name="TextBox 15"/>
          <p:cNvSpPr txBox="1"/>
          <p:nvPr/>
        </p:nvSpPr>
        <p:spPr>
          <a:xfrm>
            <a:off x="5472019" y="5554685"/>
            <a:ext cx="2022926" cy="400110"/>
          </a:xfrm>
          <a:prstGeom prst="rect">
            <a:avLst/>
          </a:prstGeom>
          <a:noFill/>
        </p:spPr>
        <p:txBody>
          <a:bodyPr wrap="none" rtlCol="0">
            <a:spAutoFit/>
          </a:bodyPr>
          <a:lstStyle/>
          <a:p>
            <a:r>
              <a:rPr lang="en-US" sz="2000" b="1" dirty="0"/>
              <a:t>Unique life forms</a:t>
            </a:r>
          </a:p>
        </p:txBody>
      </p:sp>
      <p:pic>
        <p:nvPicPr>
          <p:cNvPr id="4" name="Picture 3" descr="A colorful lizard with orange and blue spots&#10;&#10;Description automatically generated with low confidence">
            <a:extLst>
              <a:ext uri="{FF2B5EF4-FFF2-40B4-BE49-F238E27FC236}">
                <a16:creationId xmlns:a16="http://schemas.microsoft.com/office/drawing/2014/main" id="{355B378C-D438-19EF-6FE5-7273A89CE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166" y="1160647"/>
            <a:ext cx="2897515" cy="3043053"/>
          </a:xfrm>
          <a:prstGeom prst="rect">
            <a:avLst/>
          </a:prstGeom>
        </p:spPr>
      </p:pic>
      <p:pic>
        <p:nvPicPr>
          <p:cNvPr id="5" name="Picture 4" descr="A picture containing text, map, atlas, diagram&#10;&#10;Description automatically generated">
            <a:extLst>
              <a:ext uri="{FF2B5EF4-FFF2-40B4-BE49-F238E27FC236}">
                <a16:creationId xmlns:a16="http://schemas.microsoft.com/office/drawing/2014/main" id="{B445F245-39C8-0939-F86C-5288B31D4038}"/>
              </a:ext>
            </a:extLst>
          </p:cNvPr>
          <p:cNvPicPr>
            <a:picLocks noChangeAspect="1"/>
          </p:cNvPicPr>
          <p:nvPr/>
        </p:nvPicPr>
        <p:blipFill rotWithShape="1">
          <a:blip r:embed="rId5">
            <a:extLst>
              <a:ext uri="{28A0092B-C50C-407E-A947-70E740481C1C}">
                <a14:useLocalDpi xmlns:a14="http://schemas.microsoft.com/office/drawing/2010/main" val="0"/>
              </a:ext>
            </a:extLst>
          </a:blip>
          <a:srcRect r="38037" b="39104"/>
          <a:stretch/>
        </p:blipFill>
        <p:spPr>
          <a:xfrm>
            <a:off x="1426420" y="3398996"/>
            <a:ext cx="3064530" cy="2006658"/>
          </a:xfrm>
          <a:prstGeom prst="rect">
            <a:avLst/>
          </a:prstGeom>
        </p:spPr>
      </p:pic>
    </p:spTree>
    <p:extLst>
      <p:ext uri="{BB962C8B-B14F-4D97-AF65-F5344CB8AC3E}">
        <p14:creationId xmlns:p14="http://schemas.microsoft.com/office/powerpoint/2010/main" val="2046409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9E049CA2-7E49-415C-811E-B1A7A0454EA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563672"/>
            <a:ext cx="9144000" cy="4667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outh america species diversity map">
            <a:extLst>
              <a:ext uri="{FF2B5EF4-FFF2-40B4-BE49-F238E27FC236}">
                <a16:creationId xmlns:a16="http://schemas.microsoft.com/office/drawing/2014/main" id="{35453EE3-1843-45A6-952F-CF483B47503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3505199"/>
            <a:ext cx="914400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humboldt">
            <a:extLst>
              <a:ext uri="{FF2B5EF4-FFF2-40B4-BE49-F238E27FC236}">
                <a16:creationId xmlns:a16="http://schemas.microsoft.com/office/drawing/2014/main" id="{BC496F8C-48EE-4409-85AE-A4E76C943BAE}"/>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726477" y="196408"/>
            <a:ext cx="2279737" cy="31971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92556" y="636255"/>
            <a:ext cx="6628944" cy="1325563"/>
          </a:xfrm>
        </p:spPr>
        <p:txBody>
          <a:bodyPr>
            <a:normAutofit fontScale="90000"/>
          </a:bodyPr>
          <a:lstStyle/>
          <a:p>
            <a:r>
              <a:rPr lang="en-US" sz="6000" b="1" dirty="0">
                <a:latin typeface="+mn-lt"/>
              </a:rPr>
              <a:t>Examples </a:t>
            </a:r>
            <a:br>
              <a:rPr lang="en-US" sz="6000" b="1" dirty="0">
                <a:latin typeface="+mn-lt"/>
              </a:rPr>
            </a:br>
            <a:r>
              <a:rPr lang="en-US" sz="6000" b="1" dirty="0">
                <a:latin typeface="+mn-lt"/>
              </a:rPr>
              <a:t>of empirical studies</a:t>
            </a:r>
          </a:p>
        </p:txBody>
      </p:sp>
    </p:spTree>
    <p:extLst>
      <p:ext uri="{BB962C8B-B14F-4D97-AF65-F5344CB8AC3E}">
        <p14:creationId xmlns:p14="http://schemas.microsoft.com/office/powerpoint/2010/main" val="3037773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6017" y="1064314"/>
            <a:ext cx="4053815" cy="2606538"/>
          </a:xfrm>
          <a:prstGeom prst="rect">
            <a:avLst/>
          </a:prstGeom>
        </p:spPr>
      </p:pic>
      <p:pic>
        <p:nvPicPr>
          <p:cNvPr id="6" name="Picture 5"/>
          <p:cNvPicPr>
            <a:picLocks noChangeAspect="1"/>
          </p:cNvPicPr>
          <p:nvPr/>
        </p:nvPicPr>
        <p:blipFill>
          <a:blip r:embed="rId4"/>
          <a:stretch>
            <a:fillRect/>
          </a:stretch>
        </p:blipFill>
        <p:spPr>
          <a:xfrm>
            <a:off x="0" y="3670852"/>
            <a:ext cx="4773660" cy="2872202"/>
          </a:xfrm>
          <a:prstGeom prst="rect">
            <a:avLst/>
          </a:prstGeom>
        </p:spPr>
      </p:pic>
      <p:sp>
        <p:nvSpPr>
          <p:cNvPr id="7" name="TextBox 6"/>
          <p:cNvSpPr txBox="1"/>
          <p:nvPr/>
        </p:nvSpPr>
        <p:spPr>
          <a:xfrm>
            <a:off x="106017" y="0"/>
            <a:ext cx="9037983" cy="892552"/>
          </a:xfrm>
          <a:prstGeom prst="rect">
            <a:avLst/>
          </a:prstGeom>
          <a:noFill/>
        </p:spPr>
        <p:txBody>
          <a:bodyPr wrap="square" rtlCol="0">
            <a:spAutoFit/>
          </a:bodyPr>
          <a:lstStyle/>
          <a:p>
            <a:r>
              <a:rPr lang="en-US" sz="2600" b="1" dirty="0"/>
              <a:t>Regional environment produces convergent diversity patterns in birds and mammals worldwide, regardless of regional history</a:t>
            </a:r>
          </a:p>
        </p:txBody>
      </p:sp>
      <p:pic>
        <p:nvPicPr>
          <p:cNvPr id="8" name="Picture 7"/>
          <p:cNvPicPr>
            <a:picLocks noChangeAspect="1"/>
          </p:cNvPicPr>
          <p:nvPr/>
        </p:nvPicPr>
        <p:blipFill>
          <a:blip r:embed="rId5"/>
          <a:stretch>
            <a:fillRect/>
          </a:stretch>
        </p:blipFill>
        <p:spPr>
          <a:xfrm>
            <a:off x="4625008" y="2248979"/>
            <a:ext cx="4399199" cy="4059055"/>
          </a:xfrm>
          <a:prstGeom prst="rect">
            <a:avLst/>
          </a:prstGeom>
        </p:spPr>
      </p:pic>
      <p:pic>
        <p:nvPicPr>
          <p:cNvPr id="10" name="Picture 9"/>
          <p:cNvPicPr>
            <a:picLocks noChangeAspect="1"/>
          </p:cNvPicPr>
          <p:nvPr/>
        </p:nvPicPr>
        <p:blipFill rotWithShape="1">
          <a:blip r:embed="rId6"/>
          <a:srcRect l="17468" t="11752" r="18878" b="54719"/>
          <a:stretch/>
        </p:blipFill>
        <p:spPr>
          <a:xfrm>
            <a:off x="4797699" y="970200"/>
            <a:ext cx="4053816" cy="1201131"/>
          </a:xfrm>
          <a:prstGeom prst="rect">
            <a:avLst/>
          </a:prstGeom>
        </p:spPr>
      </p:pic>
      <p:sp>
        <p:nvSpPr>
          <p:cNvPr id="11" name="TextBox 10"/>
          <p:cNvSpPr txBox="1"/>
          <p:nvPr/>
        </p:nvSpPr>
        <p:spPr>
          <a:xfrm>
            <a:off x="4472063" y="6358388"/>
            <a:ext cx="4552144" cy="369332"/>
          </a:xfrm>
          <a:prstGeom prst="rect">
            <a:avLst/>
          </a:prstGeom>
          <a:noFill/>
        </p:spPr>
        <p:txBody>
          <a:bodyPr wrap="none" rtlCol="0">
            <a:spAutoFit/>
          </a:bodyPr>
          <a:lstStyle/>
          <a:p>
            <a:r>
              <a:rPr lang="en-US" b="1" dirty="0"/>
              <a:t>Hawkins et al. (2012) Journal of Biogeography</a:t>
            </a:r>
          </a:p>
        </p:txBody>
      </p:sp>
    </p:spTree>
    <p:extLst>
      <p:ext uri="{BB962C8B-B14F-4D97-AF65-F5344CB8AC3E}">
        <p14:creationId xmlns:p14="http://schemas.microsoft.com/office/powerpoint/2010/main" val="3423092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7837" y="1118476"/>
            <a:ext cx="5267325" cy="5619383"/>
          </a:xfrm>
          <a:prstGeom prst="rect">
            <a:avLst/>
          </a:prstGeom>
        </p:spPr>
      </p:pic>
      <p:sp>
        <p:nvSpPr>
          <p:cNvPr id="5" name="TextBox 4"/>
          <p:cNvSpPr txBox="1"/>
          <p:nvPr/>
        </p:nvSpPr>
        <p:spPr>
          <a:xfrm>
            <a:off x="0" y="128115"/>
            <a:ext cx="9144000" cy="861774"/>
          </a:xfrm>
          <a:prstGeom prst="rect">
            <a:avLst/>
          </a:prstGeom>
          <a:noFill/>
        </p:spPr>
        <p:txBody>
          <a:bodyPr wrap="square" rtlCol="0">
            <a:spAutoFit/>
          </a:bodyPr>
          <a:lstStyle/>
          <a:p>
            <a:pPr algn="ctr"/>
            <a:r>
              <a:rPr lang="en-US" sz="2500" b="1" dirty="0"/>
              <a:t>Regional history, rather than regional environment, determines species and functional diversity of mangroves</a:t>
            </a:r>
          </a:p>
        </p:txBody>
      </p:sp>
    </p:spTree>
    <p:extLst>
      <p:ext uri="{BB962C8B-B14F-4D97-AF65-F5344CB8AC3E}">
        <p14:creationId xmlns:p14="http://schemas.microsoft.com/office/powerpoint/2010/main" val="3563107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4374" y="4496406"/>
            <a:ext cx="2848521" cy="2361594"/>
          </a:xfrm>
          <a:prstGeom prst="rect">
            <a:avLst/>
          </a:prstGeom>
        </p:spPr>
      </p:pic>
      <p:pic>
        <p:nvPicPr>
          <p:cNvPr id="5" name="Picture 4"/>
          <p:cNvPicPr>
            <a:picLocks noChangeAspect="1"/>
          </p:cNvPicPr>
          <p:nvPr/>
        </p:nvPicPr>
        <p:blipFill>
          <a:blip r:embed="rId4"/>
          <a:stretch>
            <a:fillRect/>
          </a:stretch>
        </p:blipFill>
        <p:spPr>
          <a:xfrm>
            <a:off x="367287" y="779285"/>
            <a:ext cx="3131287" cy="4005344"/>
          </a:xfrm>
          <a:prstGeom prst="rect">
            <a:avLst/>
          </a:prstGeom>
        </p:spPr>
      </p:pic>
      <p:pic>
        <p:nvPicPr>
          <p:cNvPr id="6" name="Picture 5"/>
          <p:cNvPicPr>
            <a:picLocks noChangeAspect="1"/>
          </p:cNvPicPr>
          <p:nvPr/>
        </p:nvPicPr>
        <p:blipFill>
          <a:blip r:embed="rId5"/>
          <a:stretch>
            <a:fillRect/>
          </a:stretch>
        </p:blipFill>
        <p:spPr>
          <a:xfrm>
            <a:off x="5897217" y="898793"/>
            <a:ext cx="3013628" cy="5959207"/>
          </a:xfrm>
          <a:prstGeom prst="rect">
            <a:avLst/>
          </a:prstGeom>
        </p:spPr>
      </p:pic>
      <p:sp>
        <p:nvSpPr>
          <p:cNvPr id="8" name="TextBox 7"/>
          <p:cNvSpPr txBox="1"/>
          <p:nvPr/>
        </p:nvSpPr>
        <p:spPr>
          <a:xfrm>
            <a:off x="78036" y="119271"/>
            <a:ext cx="9204315" cy="553998"/>
          </a:xfrm>
          <a:prstGeom prst="rect">
            <a:avLst/>
          </a:prstGeom>
          <a:noFill/>
        </p:spPr>
        <p:txBody>
          <a:bodyPr wrap="none" rtlCol="0">
            <a:spAutoFit/>
          </a:bodyPr>
          <a:lstStyle/>
          <a:p>
            <a:r>
              <a:rPr lang="en-US" sz="3000" b="1" dirty="0"/>
              <a:t>Mid-elevation peak in </a:t>
            </a:r>
            <a:r>
              <a:rPr lang="en-US" sz="3000" b="1" dirty="0" err="1"/>
              <a:t>hylid</a:t>
            </a:r>
            <a:r>
              <a:rPr lang="en-US" sz="3000" b="1" dirty="0"/>
              <a:t> richness is explained by time</a:t>
            </a:r>
          </a:p>
        </p:txBody>
      </p:sp>
      <p:sp>
        <p:nvSpPr>
          <p:cNvPr id="9" name="TextBox 8"/>
          <p:cNvSpPr txBox="1"/>
          <p:nvPr/>
        </p:nvSpPr>
        <p:spPr>
          <a:xfrm>
            <a:off x="3498573" y="3578992"/>
            <a:ext cx="2398644" cy="2862322"/>
          </a:xfrm>
          <a:prstGeom prst="rect">
            <a:avLst/>
          </a:prstGeom>
          <a:noFill/>
        </p:spPr>
        <p:txBody>
          <a:bodyPr wrap="square" rtlCol="0">
            <a:spAutoFit/>
          </a:bodyPr>
          <a:lstStyle/>
          <a:p>
            <a:pPr algn="just"/>
            <a:r>
              <a:rPr lang="en-US" sz="1500" b="1" dirty="0"/>
              <a:t>Most species of </a:t>
            </a:r>
            <a:r>
              <a:rPr lang="en-US" sz="1500" b="1" dirty="0" err="1"/>
              <a:t>hylid</a:t>
            </a:r>
            <a:r>
              <a:rPr lang="en-US" sz="1500" b="1" dirty="0"/>
              <a:t> </a:t>
            </a:r>
            <a:r>
              <a:rPr lang="en-US" sz="1500" b="1" dirty="0" err="1"/>
              <a:t>glassfrogs</a:t>
            </a:r>
            <a:r>
              <a:rPr lang="en-US" sz="1500" b="1" dirty="0"/>
              <a:t> occur at mid-elevations in the Andes. The pattern is best predicted by time (despite the recent uplift of the Andes). Also, rates of elevational change are coupled with climatic niche-evolution, supporting the role of niche conservatism in forming richness patterns</a:t>
            </a:r>
          </a:p>
        </p:txBody>
      </p:sp>
      <p:sp>
        <p:nvSpPr>
          <p:cNvPr id="10" name="TextBox 9"/>
          <p:cNvSpPr txBox="1"/>
          <p:nvPr/>
        </p:nvSpPr>
        <p:spPr>
          <a:xfrm>
            <a:off x="3293985" y="6441314"/>
            <a:ext cx="2807820" cy="369332"/>
          </a:xfrm>
          <a:prstGeom prst="rect">
            <a:avLst/>
          </a:prstGeom>
          <a:noFill/>
        </p:spPr>
        <p:txBody>
          <a:bodyPr wrap="none" rtlCol="0">
            <a:spAutoFit/>
          </a:bodyPr>
          <a:lstStyle/>
          <a:p>
            <a:r>
              <a:rPr lang="en-US" b="1" dirty="0" err="1"/>
              <a:t>Hutter</a:t>
            </a:r>
            <a:r>
              <a:rPr lang="en-US" b="1" dirty="0"/>
              <a:t> et al. (2013) </a:t>
            </a:r>
            <a:r>
              <a:rPr lang="en-US" b="1" dirty="0" err="1"/>
              <a:t>EcolLett</a:t>
            </a:r>
            <a:endParaRPr lang="en-US" b="1" dirty="0"/>
          </a:p>
        </p:txBody>
      </p:sp>
      <p:pic>
        <p:nvPicPr>
          <p:cNvPr id="11" name="Picture 10"/>
          <p:cNvPicPr>
            <a:picLocks noChangeAspect="1"/>
          </p:cNvPicPr>
          <p:nvPr/>
        </p:nvPicPr>
        <p:blipFill rotWithShape="1">
          <a:blip r:embed="rId6"/>
          <a:srcRect l="23484" r="19555"/>
          <a:stretch/>
        </p:blipFill>
        <p:spPr>
          <a:xfrm>
            <a:off x="3544135" y="882210"/>
            <a:ext cx="2451122" cy="2531242"/>
          </a:xfrm>
          <a:prstGeom prst="rect">
            <a:avLst/>
          </a:prstGeom>
        </p:spPr>
      </p:pic>
    </p:spTree>
    <p:extLst>
      <p:ext uri="{BB962C8B-B14F-4D97-AF65-F5344CB8AC3E}">
        <p14:creationId xmlns:p14="http://schemas.microsoft.com/office/powerpoint/2010/main" val="1600080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6B23A-277A-EFBC-AFEE-1CD0D3B3B6F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4B2202-6F78-D2DD-428D-24C7AC07D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9" y="1428325"/>
            <a:ext cx="4787698" cy="2630042"/>
          </a:xfrm>
          <a:prstGeom prst="rect">
            <a:avLst/>
          </a:prstGeom>
        </p:spPr>
      </p:pic>
      <p:pic>
        <p:nvPicPr>
          <p:cNvPr id="6" name="Picture 5">
            <a:extLst>
              <a:ext uri="{FF2B5EF4-FFF2-40B4-BE49-F238E27FC236}">
                <a16:creationId xmlns:a16="http://schemas.microsoft.com/office/drawing/2014/main" id="{F73D098C-C174-A6D0-EC36-1B06681E6C8A}"/>
              </a:ext>
            </a:extLst>
          </p:cNvPr>
          <p:cNvPicPr>
            <a:picLocks noChangeAspect="1"/>
          </p:cNvPicPr>
          <p:nvPr/>
        </p:nvPicPr>
        <p:blipFill rotWithShape="1">
          <a:blip r:embed="rId3"/>
          <a:srcRect b="66135"/>
          <a:stretch/>
        </p:blipFill>
        <p:spPr>
          <a:xfrm>
            <a:off x="4262410" y="4498409"/>
            <a:ext cx="4614948" cy="2322479"/>
          </a:xfrm>
          <a:prstGeom prst="rect">
            <a:avLst/>
          </a:prstGeom>
        </p:spPr>
      </p:pic>
      <p:sp>
        <p:nvSpPr>
          <p:cNvPr id="7" name="TextBox 6">
            <a:extLst>
              <a:ext uri="{FF2B5EF4-FFF2-40B4-BE49-F238E27FC236}">
                <a16:creationId xmlns:a16="http://schemas.microsoft.com/office/drawing/2014/main" id="{20AAAB87-787E-4C60-677D-18F614BE37CE}"/>
              </a:ext>
            </a:extLst>
          </p:cNvPr>
          <p:cNvSpPr txBox="1"/>
          <p:nvPr/>
        </p:nvSpPr>
        <p:spPr>
          <a:xfrm>
            <a:off x="286455" y="89394"/>
            <a:ext cx="9133223" cy="1107996"/>
          </a:xfrm>
          <a:prstGeom prst="rect">
            <a:avLst/>
          </a:prstGeom>
          <a:noFill/>
        </p:spPr>
        <p:txBody>
          <a:bodyPr wrap="square" rtlCol="0">
            <a:spAutoFit/>
          </a:bodyPr>
          <a:lstStyle/>
          <a:p>
            <a:r>
              <a:rPr lang="en-US" sz="3300" b="1" dirty="0"/>
              <a:t>Why is the biodiversity of birds </a:t>
            </a:r>
          </a:p>
          <a:p>
            <a:r>
              <a:rPr lang="en-US" sz="3300" b="1" dirty="0"/>
              <a:t>conspicuously concentrated in the tropics?</a:t>
            </a:r>
          </a:p>
        </p:txBody>
      </p:sp>
      <p:sp>
        <p:nvSpPr>
          <p:cNvPr id="8" name="TextBox 7">
            <a:extLst>
              <a:ext uri="{FF2B5EF4-FFF2-40B4-BE49-F238E27FC236}">
                <a16:creationId xmlns:a16="http://schemas.microsoft.com/office/drawing/2014/main" id="{C59EED5B-A63A-882A-3D15-BF6CE5E1E527}"/>
              </a:ext>
            </a:extLst>
          </p:cNvPr>
          <p:cNvSpPr txBox="1"/>
          <p:nvPr/>
        </p:nvSpPr>
        <p:spPr>
          <a:xfrm>
            <a:off x="5389665" y="4036744"/>
            <a:ext cx="2606098" cy="461665"/>
          </a:xfrm>
          <a:prstGeom prst="rect">
            <a:avLst/>
          </a:prstGeom>
          <a:noFill/>
        </p:spPr>
        <p:txBody>
          <a:bodyPr wrap="none" rtlCol="0">
            <a:spAutoFit/>
          </a:bodyPr>
          <a:lstStyle/>
          <a:p>
            <a:r>
              <a:rPr lang="en-US" sz="2400" b="1" dirty="0"/>
              <a:t>Bird Diversification</a:t>
            </a:r>
          </a:p>
        </p:txBody>
      </p:sp>
      <p:sp>
        <p:nvSpPr>
          <p:cNvPr id="10" name="TextBox 9">
            <a:extLst>
              <a:ext uri="{FF2B5EF4-FFF2-40B4-BE49-F238E27FC236}">
                <a16:creationId xmlns:a16="http://schemas.microsoft.com/office/drawing/2014/main" id="{4CF94E63-BDF6-70D3-989E-810B2B3212AE}"/>
              </a:ext>
            </a:extLst>
          </p:cNvPr>
          <p:cNvSpPr txBox="1"/>
          <p:nvPr/>
        </p:nvSpPr>
        <p:spPr>
          <a:xfrm>
            <a:off x="301324" y="4378780"/>
            <a:ext cx="3961086" cy="1938992"/>
          </a:xfrm>
          <a:prstGeom prst="rect">
            <a:avLst/>
          </a:prstGeom>
          <a:noFill/>
        </p:spPr>
        <p:txBody>
          <a:bodyPr wrap="square" rtlCol="0">
            <a:spAutoFit/>
          </a:bodyPr>
          <a:lstStyle/>
          <a:p>
            <a:r>
              <a:rPr lang="en-US" sz="2000" dirty="0"/>
              <a:t>Phylogeny-based analyses across geographic regions, coupled with the knowledge of historical dispersals reveal the role of ecology and evolution in shaping diversity patterns in birds</a:t>
            </a:r>
          </a:p>
        </p:txBody>
      </p:sp>
      <p:sp>
        <p:nvSpPr>
          <p:cNvPr id="11" name="TextBox 10">
            <a:extLst>
              <a:ext uri="{FF2B5EF4-FFF2-40B4-BE49-F238E27FC236}">
                <a16:creationId xmlns:a16="http://schemas.microsoft.com/office/drawing/2014/main" id="{5886AF83-712E-71F2-E952-4475919F9C67}"/>
              </a:ext>
            </a:extLst>
          </p:cNvPr>
          <p:cNvSpPr txBox="1"/>
          <p:nvPr/>
        </p:nvSpPr>
        <p:spPr>
          <a:xfrm>
            <a:off x="338000" y="6345068"/>
            <a:ext cx="2670475" cy="400110"/>
          </a:xfrm>
          <a:prstGeom prst="rect">
            <a:avLst/>
          </a:prstGeom>
          <a:noFill/>
        </p:spPr>
        <p:txBody>
          <a:bodyPr wrap="none" rtlCol="0">
            <a:spAutoFit/>
          </a:bodyPr>
          <a:lstStyle/>
          <a:p>
            <a:r>
              <a:rPr lang="en-US" sz="2000" dirty="0" err="1"/>
              <a:t>Jetz</a:t>
            </a:r>
            <a:r>
              <a:rPr lang="en-US" sz="2000" dirty="0"/>
              <a:t> et al. (2012) Nature</a:t>
            </a:r>
          </a:p>
        </p:txBody>
      </p:sp>
      <p:pic>
        <p:nvPicPr>
          <p:cNvPr id="12" name="Picture 11">
            <a:extLst>
              <a:ext uri="{FF2B5EF4-FFF2-40B4-BE49-F238E27FC236}">
                <a16:creationId xmlns:a16="http://schemas.microsoft.com/office/drawing/2014/main" id="{87DEE244-375A-E5A7-4323-6C6F17860F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8914" y="1428325"/>
            <a:ext cx="3918444" cy="2608214"/>
          </a:xfrm>
          <a:prstGeom prst="rect">
            <a:avLst/>
          </a:prstGeom>
        </p:spPr>
      </p:pic>
      <p:pic>
        <p:nvPicPr>
          <p:cNvPr id="9" name="Picture 8">
            <a:extLst>
              <a:ext uri="{FF2B5EF4-FFF2-40B4-BE49-F238E27FC236}">
                <a16:creationId xmlns:a16="http://schemas.microsoft.com/office/drawing/2014/main" id="{711385B4-9AF5-754A-1091-F54F9FC103EB}"/>
              </a:ext>
            </a:extLst>
          </p:cNvPr>
          <p:cNvPicPr>
            <a:picLocks noChangeAspect="1"/>
          </p:cNvPicPr>
          <p:nvPr/>
        </p:nvPicPr>
        <p:blipFill>
          <a:blip r:embed="rId5"/>
          <a:stretch>
            <a:fillRect/>
          </a:stretch>
        </p:blipFill>
        <p:spPr>
          <a:xfrm>
            <a:off x="5170608" y="2235843"/>
            <a:ext cx="1522106" cy="1506601"/>
          </a:xfrm>
          <a:prstGeom prst="rect">
            <a:avLst/>
          </a:prstGeom>
        </p:spPr>
      </p:pic>
    </p:spTree>
    <p:extLst>
      <p:ext uri="{BB962C8B-B14F-4D97-AF65-F5344CB8AC3E}">
        <p14:creationId xmlns:p14="http://schemas.microsoft.com/office/powerpoint/2010/main" val="1368640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72" y="3780116"/>
            <a:ext cx="9182472" cy="30778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8472" y="0"/>
            <a:ext cx="9182472" cy="3786188"/>
          </a:xfrm>
          <a:prstGeom prst="rect">
            <a:avLst/>
          </a:prstGeom>
        </p:spPr>
      </p:pic>
      <p:sp>
        <p:nvSpPr>
          <p:cNvPr id="7" name="Content Placeholder 2"/>
          <p:cNvSpPr>
            <a:spLocks noGrp="1"/>
          </p:cNvSpPr>
          <p:nvPr>
            <p:ph idx="1"/>
          </p:nvPr>
        </p:nvSpPr>
        <p:spPr>
          <a:xfrm>
            <a:off x="330807" y="4104620"/>
            <a:ext cx="8443913" cy="2428875"/>
          </a:xfrm>
        </p:spPr>
        <p:txBody>
          <a:bodyPr>
            <a:normAutofit fontScale="92500"/>
          </a:bodyPr>
          <a:lstStyle/>
          <a:p>
            <a:pPr marL="0" indent="0">
              <a:buNone/>
            </a:pPr>
            <a:r>
              <a:rPr lang="en-US" sz="4000" b="1" dirty="0">
                <a:solidFill>
                  <a:srgbClr val="FF0000"/>
                </a:solidFill>
              </a:rPr>
              <a:t>Biodiversity anomalies</a:t>
            </a:r>
          </a:p>
          <a:p>
            <a:pPr marL="0" indent="0">
              <a:buNone/>
            </a:pPr>
            <a:r>
              <a:rPr lang="en-US" sz="2500" b="1" dirty="0">
                <a:solidFill>
                  <a:srgbClr val="FF0000"/>
                </a:solidFill>
              </a:rPr>
              <a:t>Exceptions that do not fit, seem to reflect historical contingency</a:t>
            </a:r>
          </a:p>
          <a:p>
            <a:pPr marL="0" indent="0">
              <a:buNone/>
            </a:pPr>
            <a:r>
              <a:rPr lang="en-US" sz="2500" b="1" dirty="0">
                <a:solidFill>
                  <a:srgbClr val="FF0000"/>
                </a:solidFill>
              </a:rPr>
              <a:t>Evolutionary history (extinction refuges, diversity cradles, islands)</a:t>
            </a:r>
          </a:p>
          <a:p>
            <a:pPr marL="0" indent="0">
              <a:buNone/>
            </a:pPr>
            <a:r>
              <a:rPr lang="en-US" sz="2500" b="1" dirty="0">
                <a:solidFill>
                  <a:srgbClr val="FF0000"/>
                </a:solidFill>
              </a:rPr>
              <a:t>Can you name some of the regions that stand out?</a:t>
            </a:r>
          </a:p>
          <a:p>
            <a:pPr marL="0" indent="0">
              <a:buNone/>
            </a:pPr>
            <a:r>
              <a:rPr lang="en-US" sz="2500" b="1" dirty="0">
                <a:solidFill>
                  <a:srgbClr val="FF0000"/>
                </a:solidFill>
              </a:rPr>
              <a:t>What do they have in common?</a:t>
            </a:r>
          </a:p>
        </p:txBody>
      </p:sp>
    </p:spTree>
    <p:extLst>
      <p:ext uri="{BB962C8B-B14F-4D97-AF65-F5344CB8AC3E}">
        <p14:creationId xmlns:p14="http://schemas.microsoft.com/office/powerpoint/2010/main" val="455736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72" y="3780116"/>
            <a:ext cx="9182472" cy="30778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8472" y="0"/>
            <a:ext cx="9182472" cy="3786188"/>
          </a:xfrm>
          <a:prstGeom prst="rect">
            <a:avLst/>
          </a:prstGeom>
        </p:spPr>
      </p:pic>
      <p:pic>
        <p:nvPicPr>
          <p:cNvPr id="9" name="Picture 8" descr="A map of the world with red countries/regions&#10;&#10;Description automatically generated">
            <a:extLst>
              <a:ext uri="{FF2B5EF4-FFF2-40B4-BE49-F238E27FC236}">
                <a16:creationId xmlns:a16="http://schemas.microsoft.com/office/drawing/2014/main" id="{A237F0C6-23AB-9671-3F32-D3ABBCD1D1A0}"/>
              </a:ext>
            </a:extLst>
          </p:cNvPr>
          <p:cNvPicPr>
            <a:picLocks noChangeAspect="1"/>
          </p:cNvPicPr>
          <p:nvPr/>
        </p:nvPicPr>
        <p:blipFill rotWithShape="1">
          <a:blip r:embed="rId3">
            <a:extLst>
              <a:ext uri="{28A0092B-C50C-407E-A947-70E740481C1C}">
                <a14:useLocalDpi xmlns:a14="http://schemas.microsoft.com/office/drawing/2010/main" val="0"/>
              </a:ext>
            </a:extLst>
          </a:blip>
          <a:srcRect l="1824" t="3996" r="557" b="3035"/>
          <a:stretch/>
        </p:blipFill>
        <p:spPr>
          <a:xfrm>
            <a:off x="878636" y="99152"/>
            <a:ext cx="7514163" cy="3780115"/>
          </a:xfrm>
          <a:prstGeom prst="rect">
            <a:avLst/>
          </a:prstGeom>
        </p:spPr>
      </p:pic>
      <p:sp>
        <p:nvSpPr>
          <p:cNvPr id="10" name="TextBox 9">
            <a:extLst>
              <a:ext uri="{FF2B5EF4-FFF2-40B4-BE49-F238E27FC236}">
                <a16:creationId xmlns:a16="http://schemas.microsoft.com/office/drawing/2014/main" id="{70E5A8D3-9A8A-FBBD-9BB7-0F30078862CE}"/>
              </a:ext>
            </a:extLst>
          </p:cNvPr>
          <p:cNvSpPr txBox="1"/>
          <p:nvPr/>
        </p:nvSpPr>
        <p:spPr>
          <a:xfrm>
            <a:off x="5277079" y="3509935"/>
            <a:ext cx="2742610" cy="369332"/>
          </a:xfrm>
          <a:prstGeom prst="rect">
            <a:avLst/>
          </a:prstGeom>
          <a:noFill/>
        </p:spPr>
        <p:txBody>
          <a:bodyPr wrap="none" rtlCol="0">
            <a:spAutoFit/>
          </a:bodyPr>
          <a:lstStyle/>
          <a:p>
            <a:r>
              <a:rPr lang="en-US" b="1" dirty="0"/>
              <a:t>Myers et al. 2000 (Nature) </a:t>
            </a:r>
          </a:p>
        </p:txBody>
      </p:sp>
      <p:sp>
        <p:nvSpPr>
          <p:cNvPr id="5" name="Content Placeholder 2">
            <a:extLst>
              <a:ext uri="{FF2B5EF4-FFF2-40B4-BE49-F238E27FC236}">
                <a16:creationId xmlns:a16="http://schemas.microsoft.com/office/drawing/2014/main" id="{E7A4ADF7-F8F0-55D7-7D2C-14D88A985FE3}"/>
              </a:ext>
            </a:extLst>
          </p:cNvPr>
          <p:cNvSpPr>
            <a:spLocks noGrp="1"/>
          </p:cNvSpPr>
          <p:nvPr>
            <p:ph idx="1"/>
          </p:nvPr>
        </p:nvSpPr>
        <p:spPr>
          <a:xfrm>
            <a:off x="330807" y="4104620"/>
            <a:ext cx="8443913" cy="2428875"/>
          </a:xfrm>
        </p:spPr>
        <p:txBody>
          <a:bodyPr>
            <a:normAutofit fontScale="92500"/>
          </a:bodyPr>
          <a:lstStyle/>
          <a:p>
            <a:pPr marL="0" indent="0">
              <a:buNone/>
            </a:pPr>
            <a:r>
              <a:rPr lang="en-US" sz="4000" b="1" dirty="0">
                <a:solidFill>
                  <a:srgbClr val="FF0000"/>
                </a:solidFill>
              </a:rPr>
              <a:t>Biodiversity anomalies</a:t>
            </a:r>
          </a:p>
          <a:p>
            <a:pPr marL="0" indent="0">
              <a:buNone/>
            </a:pPr>
            <a:r>
              <a:rPr lang="en-US" sz="2500" b="1" dirty="0">
                <a:solidFill>
                  <a:srgbClr val="FF0000"/>
                </a:solidFill>
              </a:rPr>
              <a:t>Exceptions that do not fit, seem to reflect historical contingency</a:t>
            </a:r>
          </a:p>
          <a:p>
            <a:pPr marL="0" indent="0">
              <a:buNone/>
            </a:pPr>
            <a:r>
              <a:rPr lang="en-US" sz="2500" b="1" dirty="0">
                <a:solidFill>
                  <a:srgbClr val="FF0000"/>
                </a:solidFill>
              </a:rPr>
              <a:t>Evolutionary history (extinction refuges, diversity cradles, islands)</a:t>
            </a:r>
          </a:p>
          <a:p>
            <a:pPr marL="0" indent="0">
              <a:buNone/>
            </a:pPr>
            <a:r>
              <a:rPr lang="en-US" sz="2500" b="1" dirty="0">
                <a:solidFill>
                  <a:srgbClr val="FF0000"/>
                </a:solidFill>
              </a:rPr>
              <a:t>Can you name some of the regions that stand out?</a:t>
            </a:r>
          </a:p>
          <a:p>
            <a:pPr marL="0" indent="0">
              <a:buNone/>
            </a:pPr>
            <a:r>
              <a:rPr lang="en-US" sz="2500" b="1" dirty="0">
                <a:solidFill>
                  <a:srgbClr val="FF0000"/>
                </a:solidFill>
              </a:rPr>
              <a:t>What do they have in common?</a:t>
            </a:r>
          </a:p>
        </p:txBody>
      </p:sp>
    </p:spTree>
    <p:extLst>
      <p:ext uri="{BB962C8B-B14F-4D97-AF65-F5344CB8AC3E}">
        <p14:creationId xmlns:p14="http://schemas.microsoft.com/office/powerpoint/2010/main" val="87704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31C0F-6498-8E6B-B370-856D8FF3B05E}"/>
            </a:ext>
          </a:extLst>
        </p:cNvPr>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6FE76210-13C2-8D14-F324-11D35DEB183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563672"/>
            <a:ext cx="9144000" cy="4667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outh america species diversity map">
            <a:extLst>
              <a:ext uri="{FF2B5EF4-FFF2-40B4-BE49-F238E27FC236}">
                <a16:creationId xmlns:a16="http://schemas.microsoft.com/office/drawing/2014/main" id="{AF1979A2-8E92-5FCC-A738-ABA14304049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3505199"/>
            <a:ext cx="914400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humboldt">
            <a:extLst>
              <a:ext uri="{FF2B5EF4-FFF2-40B4-BE49-F238E27FC236}">
                <a16:creationId xmlns:a16="http://schemas.microsoft.com/office/drawing/2014/main" id="{97A8B7CD-0FC8-CF75-EAF7-95D015399D50}"/>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726477" y="196408"/>
            <a:ext cx="2279737" cy="31971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113D4-5271-C92B-0980-88BF369B6C3B}"/>
              </a:ext>
            </a:extLst>
          </p:cNvPr>
          <p:cNvSpPr>
            <a:spLocks noGrp="1"/>
          </p:cNvSpPr>
          <p:nvPr>
            <p:ph type="title"/>
          </p:nvPr>
        </p:nvSpPr>
        <p:spPr>
          <a:xfrm>
            <a:off x="628649" y="226045"/>
            <a:ext cx="5651834" cy="1325563"/>
          </a:xfrm>
        </p:spPr>
        <p:txBody>
          <a:bodyPr>
            <a:normAutofit fontScale="90000"/>
          </a:bodyPr>
          <a:lstStyle/>
          <a:p>
            <a:r>
              <a:rPr lang="en-US" b="1" dirty="0">
                <a:latin typeface="+mn-lt"/>
              </a:rPr>
              <a:t>The causes of diversity patterns have not been convincingly resolved yet</a:t>
            </a:r>
          </a:p>
        </p:txBody>
      </p:sp>
      <p:sp>
        <p:nvSpPr>
          <p:cNvPr id="4" name="Title 1">
            <a:extLst>
              <a:ext uri="{FF2B5EF4-FFF2-40B4-BE49-F238E27FC236}">
                <a16:creationId xmlns:a16="http://schemas.microsoft.com/office/drawing/2014/main" id="{4E09942D-4C3A-B4CA-7D11-CC51C4CA17F2}"/>
              </a:ext>
            </a:extLst>
          </p:cNvPr>
          <p:cNvSpPr txBox="1">
            <a:spLocks/>
          </p:cNvSpPr>
          <p:nvPr/>
        </p:nvSpPr>
        <p:spPr>
          <a:xfrm>
            <a:off x="628649" y="4214882"/>
            <a:ext cx="8117785"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But has inspired research that has advanced our understanding of nature</a:t>
            </a:r>
          </a:p>
        </p:txBody>
      </p:sp>
      <p:sp>
        <p:nvSpPr>
          <p:cNvPr id="5" name="Title 1">
            <a:extLst>
              <a:ext uri="{FF2B5EF4-FFF2-40B4-BE49-F238E27FC236}">
                <a16:creationId xmlns:a16="http://schemas.microsoft.com/office/drawing/2014/main" id="{707B3705-BDE7-6FAD-FEBB-0BE2E3285438}"/>
              </a:ext>
            </a:extLst>
          </p:cNvPr>
          <p:cNvSpPr txBox="1">
            <a:spLocks/>
          </p:cNvSpPr>
          <p:nvPr/>
        </p:nvSpPr>
        <p:spPr>
          <a:xfrm>
            <a:off x="514761" y="1883586"/>
            <a:ext cx="5988719" cy="132556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Perhaps there is no clear answer, or the question cannot be resolved based on present-day evidence. Dead-end in biological science?</a:t>
            </a:r>
          </a:p>
        </p:txBody>
      </p:sp>
    </p:spTree>
    <p:extLst>
      <p:ext uri="{BB962C8B-B14F-4D97-AF65-F5344CB8AC3E}">
        <p14:creationId xmlns:p14="http://schemas.microsoft.com/office/powerpoint/2010/main" val="3276146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5B43B-C347-7F3F-FDD2-798CD5BD1DA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CBA44C5-64DB-E255-EB5B-2034431341FB}"/>
              </a:ext>
            </a:extLst>
          </p:cNvPr>
          <p:cNvPicPr>
            <a:picLocks noChangeAspect="1"/>
          </p:cNvPicPr>
          <p:nvPr/>
        </p:nvPicPr>
        <p:blipFill rotWithShape="1">
          <a:blip r:embed="rId2"/>
          <a:srcRect l="10963" b="15141"/>
          <a:stretch>
            <a:fillRect/>
          </a:stretch>
        </p:blipFill>
        <p:spPr>
          <a:xfrm>
            <a:off x="4477695" y="3813100"/>
            <a:ext cx="4242075" cy="2878214"/>
          </a:xfrm>
          <a:prstGeom prst="rect">
            <a:avLst/>
          </a:prstGeom>
        </p:spPr>
      </p:pic>
      <p:pic>
        <p:nvPicPr>
          <p:cNvPr id="7" name="Picture 6" descr="A diagram of a forest&#10;&#10;AI-generated content may be incorrect.">
            <a:extLst>
              <a:ext uri="{FF2B5EF4-FFF2-40B4-BE49-F238E27FC236}">
                <a16:creationId xmlns:a16="http://schemas.microsoft.com/office/drawing/2014/main" id="{D39043AA-E087-509F-8A64-19C305BC8C58}"/>
              </a:ext>
            </a:extLst>
          </p:cNvPr>
          <p:cNvPicPr>
            <a:picLocks noChangeAspect="1"/>
          </p:cNvPicPr>
          <p:nvPr/>
        </p:nvPicPr>
        <p:blipFill>
          <a:blip r:embed="rId3" cstate="print">
            <a:extLst>
              <a:ext uri="{28A0092B-C50C-407E-A947-70E740481C1C}">
                <a14:useLocalDpi xmlns:a14="http://schemas.microsoft.com/office/drawing/2010/main" val="0"/>
              </a:ext>
            </a:extLst>
          </a:blip>
          <a:srcRect t="5732"/>
          <a:stretch>
            <a:fillRect/>
          </a:stretch>
        </p:blipFill>
        <p:spPr>
          <a:xfrm>
            <a:off x="4419874" y="292100"/>
            <a:ext cx="4394201" cy="3521000"/>
          </a:xfrm>
          <a:prstGeom prst="rect">
            <a:avLst/>
          </a:prstGeom>
        </p:spPr>
      </p:pic>
      <p:sp>
        <p:nvSpPr>
          <p:cNvPr id="10" name="TextBox 9">
            <a:extLst>
              <a:ext uri="{FF2B5EF4-FFF2-40B4-BE49-F238E27FC236}">
                <a16:creationId xmlns:a16="http://schemas.microsoft.com/office/drawing/2014/main" id="{DDFE4F04-A0B3-44DD-07AA-ED96771E8423}"/>
              </a:ext>
            </a:extLst>
          </p:cNvPr>
          <p:cNvSpPr txBox="1"/>
          <p:nvPr/>
        </p:nvSpPr>
        <p:spPr>
          <a:xfrm>
            <a:off x="139973" y="166686"/>
            <a:ext cx="4991101" cy="707886"/>
          </a:xfrm>
          <a:prstGeom prst="rect">
            <a:avLst/>
          </a:prstGeom>
          <a:noFill/>
        </p:spPr>
        <p:txBody>
          <a:bodyPr wrap="square" rtlCol="0">
            <a:spAutoFit/>
          </a:bodyPr>
          <a:lstStyle/>
          <a:p>
            <a:r>
              <a:rPr lang="en-US" sz="4000" b="1" dirty="0"/>
              <a:t>The scale controversy</a:t>
            </a:r>
          </a:p>
        </p:txBody>
      </p:sp>
      <p:sp>
        <p:nvSpPr>
          <p:cNvPr id="3" name="TextBox 2">
            <a:extLst>
              <a:ext uri="{FF2B5EF4-FFF2-40B4-BE49-F238E27FC236}">
                <a16:creationId xmlns:a16="http://schemas.microsoft.com/office/drawing/2014/main" id="{E4BC80DE-F1CC-43E7-A3BA-053517F52D49}"/>
              </a:ext>
            </a:extLst>
          </p:cNvPr>
          <p:cNvSpPr txBox="1"/>
          <p:nvPr/>
        </p:nvSpPr>
        <p:spPr>
          <a:xfrm>
            <a:off x="329925" y="1219440"/>
            <a:ext cx="4242075" cy="5047536"/>
          </a:xfrm>
          <a:prstGeom prst="rect">
            <a:avLst/>
          </a:prstGeom>
          <a:noFill/>
        </p:spPr>
        <p:txBody>
          <a:bodyPr wrap="square" rtlCol="0">
            <a:spAutoFit/>
          </a:bodyPr>
          <a:lstStyle/>
          <a:p>
            <a:r>
              <a:rPr lang="en-US" sz="2300" b="1" dirty="0"/>
              <a:t>Some studies find that number of species is best explained by</a:t>
            </a:r>
          </a:p>
          <a:p>
            <a:pPr marL="342900" indent="-342900">
              <a:buFontTx/>
              <a:buChar char="-"/>
            </a:pPr>
            <a:r>
              <a:rPr lang="en-US" sz="2300" b="1" dirty="0"/>
              <a:t>competition</a:t>
            </a:r>
          </a:p>
          <a:p>
            <a:pPr marL="342900" indent="-342900">
              <a:buFontTx/>
              <a:buChar char="-"/>
            </a:pPr>
            <a:r>
              <a:rPr lang="en-US" sz="2300" b="1" dirty="0"/>
              <a:t>landscape heterogeneity</a:t>
            </a:r>
          </a:p>
          <a:p>
            <a:pPr marL="342900" indent="-342900">
              <a:buFontTx/>
              <a:buChar char="-"/>
            </a:pPr>
            <a:r>
              <a:rPr lang="en-US" sz="2300" b="1" dirty="0"/>
              <a:t>climate</a:t>
            </a:r>
          </a:p>
          <a:p>
            <a:pPr marL="342900" indent="-342900">
              <a:buFontTx/>
              <a:buChar char="-"/>
            </a:pPr>
            <a:endParaRPr lang="en-US" sz="2300" b="1" dirty="0"/>
          </a:p>
          <a:p>
            <a:r>
              <a:rPr lang="en-US" sz="2300" b="1" dirty="0"/>
              <a:t>This generates conflicts across empirical studies that are hard to reconcile</a:t>
            </a:r>
          </a:p>
          <a:p>
            <a:endParaRPr lang="en-US" sz="2300" b="1" dirty="0"/>
          </a:p>
          <a:p>
            <a:r>
              <a:rPr lang="en-US" sz="2300" b="1" dirty="0">
                <a:solidFill>
                  <a:schemeClr val="bg1"/>
                </a:solidFill>
              </a:rPr>
              <a:t>Resolution: What is a locality, what is the area over which the number of species is counted?</a:t>
            </a:r>
          </a:p>
          <a:p>
            <a:pPr marL="342900" indent="-342900">
              <a:buFontTx/>
              <a:buChar char="-"/>
            </a:pPr>
            <a:endParaRPr lang="en-US" sz="2300" b="1" dirty="0"/>
          </a:p>
        </p:txBody>
      </p:sp>
    </p:spTree>
    <p:extLst>
      <p:ext uri="{BB962C8B-B14F-4D97-AF65-F5344CB8AC3E}">
        <p14:creationId xmlns:p14="http://schemas.microsoft.com/office/powerpoint/2010/main" val="193984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89675-EFB5-19B1-5EC4-F775F096684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58469B-D69C-43AD-0CAB-0A260F395113}"/>
              </a:ext>
            </a:extLst>
          </p:cNvPr>
          <p:cNvPicPr>
            <a:picLocks noChangeAspect="1"/>
          </p:cNvPicPr>
          <p:nvPr/>
        </p:nvPicPr>
        <p:blipFill rotWithShape="1">
          <a:blip r:embed="rId2"/>
          <a:srcRect l="10963" b="15141"/>
          <a:stretch>
            <a:fillRect/>
          </a:stretch>
        </p:blipFill>
        <p:spPr>
          <a:xfrm>
            <a:off x="4477695" y="3813100"/>
            <a:ext cx="4242075" cy="2878214"/>
          </a:xfrm>
          <a:prstGeom prst="rect">
            <a:avLst/>
          </a:prstGeom>
        </p:spPr>
      </p:pic>
      <p:pic>
        <p:nvPicPr>
          <p:cNvPr id="6" name="Picture 5" descr="A diagram of a forest&#10;&#10;AI-generated content may be incorrect.">
            <a:extLst>
              <a:ext uri="{FF2B5EF4-FFF2-40B4-BE49-F238E27FC236}">
                <a16:creationId xmlns:a16="http://schemas.microsoft.com/office/drawing/2014/main" id="{935BBB73-98F3-6962-EE4A-BFB52076BFD5}"/>
              </a:ext>
            </a:extLst>
          </p:cNvPr>
          <p:cNvPicPr>
            <a:picLocks noChangeAspect="1"/>
          </p:cNvPicPr>
          <p:nvPr/>
        </p:nvPicPr>
        <p:blipFill>
          <a:blip r:embed="rId3" cstate="print">
            <a:extLst>
              <a:ext uri="{28A0092B-C50C-407E-A947-70E740481C1C}">
                <a14:useLocalDpi xmlns:a14="http://schemas.microsoft.com/office/drawing/2010/main" val="0"/>
              </a:ext>
            </a:extLst>
          </a:blip>
          <a:srcRect t="5732"/>
          <a:stretch>
            <a:fillRect/>
          </a:stretch>
        </p:blipFill>
        <p:spPr>
          <a:xfrm>
            <a:off x="4419874" y="292100"/>
            <a:ext cx="4394201" cy="3521000"/>
          </a:xfrm>
          <a:prstGeom prst="rect">
            <a:avLst/>
          </a:prstGeom>
        </p:spPr>
      </p:pic>
      <p:sp>
        <p:nvSpPr>
          <p:cNvPr id="10" name="TextBox 9">
            <a:extLst>
              <a:ext uri="{FF2B5EF4-FFF2-40B4-BE49-F238E27FC236}">
                <a16:creationId xmlns:a16="http://schemas.microsoft.com/office/drawing/2014/main" id="{3EC555F8-91DE-2C3C-F5C4-54936D96B11A}"/>
              </a:ext>
            </a:extLst>
          </p:cNvPr>
          <p:cNvSpPr txBox="1"/>
          <p:nvPr/>
        </p:nvSpPr>
        <p:spPr>
          <a:xfrm>
            <a:off x="139973" y="166686"/>
            <a:ext cx="4991101" cy="707886"/>
          </a:xfrm>
          <a:prstGeom prst="rect">
            <a:avLst/>
          </a:prstGeom>
          <a:noFill/>
        </p:spPr>
        <p:txBody>
          <a:bodyPr wrap="square" rtlCol="0">
            <a:spAutoFit/>
          </a:bodyPr>
          <a:lstStyle/>
          <a:p>
            <a:r>
              <a:rPr lang="en-US" sz="4000" b="1" dirty="0"/>
              <a:t>The scale controversy</a:t>
            </a:r>
          </a:p>
        </p:txBody>
      </p:sp>
      <p:sp>
        <p:nvSpPr>
          <p:cNvPr id="3" name="TextBox 2">
            <a:extLst>
              <a:ext uri="{FF2B5EF4-FFF2-40B4-BE49-F238E27FC236}">
                <a16:creationId xmlns:a16="http://schemas.microsoft.com/office/drawing/2014/main" id="{2EAFC560-7B5D-B087-9B9F-B9C237FEF1E0}"/>
              </a:ext>
            </a:extLst>
          </p:cNvPr>
          <p:cNvSpPr txBox="1"/>
          <p:nvPr/>
        </p:nvSpPr>
        <p:spPr>
          <a:xfrm>
            <a:off x="329925" y="1219440"/>
            <a:ext cx="4242075" cy="5047536"/>
          </a:xfrm>
          <a:prstGeom prst="rect">
            <a:avLst/>
          </a:prstGeom>
          <a:noFill/>
        </p:spPr>
        <p:txBody>
          <a:bodyPr wrap="square" rtlCol="0">
            <a:spAutoFit/>
          </a:bodyPr>
          <a:lstStyle/>
          <a:p>
            <a:r>
              <a:rPr lang="en-US" sz="2300" b="1" dirty="0"/>
              <a:t>Some studies find that number of species is best explained by</a:t>
            </a:r>
          </a:p>
          <a:p>
            <a:pPr marL="342900" indent="-342900">
              <a:buFontTx/>
              <a:buChar char="-"/>
            </a:pPr>
            <a:r>
              <a:rPr lang="en-US" sz="2300" b="1" dirty="0"/>
              <a:t>competition</a:t>
            </a:r>
          </a:p>
          <a:p>
            <a:pPr marL="342900" indent="-342900">
              <a:buFontTx/>
              <a:buChar char="-"/>
            </a:pPr>
            <a:r>
              <a:rPr lang="en-US" sz="2300" b="1" dirty="0"/>
              <a:t>landscape heterogeneity</a:t>
            </a:r>
          </a:p>
          <a:p>
            <a:pPr marL="342900" indent="-342900">
              <a:buFontTx/>
              <a:buChar char="-"/>
            </a:pPr>
            <a:r>
              <a:rPr lang="en-US" sz="2300" b="1" dirty="0"/>
              <a:t>climate</a:t>
            </a:r>
          </a:p>
          <a:p>
            <a:pPr marL="342900" indent="-342900">
              <a:buFontTx/>
              <a:buChar char="-"/>
            </a:pPr>
            <a:endParaRPr lang="en-US" sz="2300" b="1" dirty="0"/>
          </a:p>
          <a:p>
            <a:r>
              <a:rPr lang="en-US" sz="2300" b="1" dirty="0"/>
              <a:t>This generates conflicts across empirical studies that are hard to reconcile</a:t>
            </a:r>
          </a:p>
          <a:p>
            <a:endParaRPr lang="en-US" sz="2300" b="1" dirty="0"/>
          </a:p>
          <a:p>
            <a:r>
              <a:rPr lang="en-US" sz="2300" b="1" dirty="0">
                <a:solidFill>
                  <a:srgbClr val="0000CC"/>
                </a:solidFill>
              </a:rPr>
              <a:t>Resolution: What is a locality, what is the area over which the number of species is counted?</a:t>
            </a:r>
          </a:p>
          <a:p>
            <a:pPr marL="342900" indent="-342900">
              <a:buFontTx/>
              <a:buChar char="-"/>
            </a:pPr>
            <a:endParaRPr lang="en-US" sz="2300" b="1" dirty="0"/>
          </a:p>
        </p:txBody>
      </p:sp>
    </p:spTree>
    <p:extLst>
      <p:ext uri="{BB962C8B-B14F-4D97-AF65-F5344CB8AC3E}">
        <p14:creationId xmlns:p14="http://schemas.microsoft.com/office/powerpoint/2010/main" val="1869559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forest&#10;&#10;AI-generated content may be incorrect.">
            <a:extLst>
              <a:ext uri="{FF2B5EF4-FFF2-40B4-BE49-F238E27FC236}">
                <a16:creationId xmlns:a16="http://schemas.microsoft.com/office/drawing/2014/main" id="{1D3DB1A2-2FA9-5F80-CD40-AE00EB576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65" y="0"/>
            <a:ext cx="8068235" cy="6858000"/>
          </a:xfrm>
          <a:prstGeom prst="rect">
            <a:avLst/>
          </a:prstGeom>
        </p:spPr>
      </p:pic>
      <p:sp>
        <p:nvSpPr>
          <p:cNvPr id="7" name="Rectangle 6">
            <a:extLst>
              <a:ext uri="{FF2B5EF4-FFF2-40B4-BE49-F238E27FC236}">
                <a16:creationId xmlns:a16="http://schemas.microsoft.com/office/drawing/2014/main" id="{8E82A212-9596-FF07-D6D8-12E05A4A4D88}"/>
              </a:ext>
            </a:extLst>
          </p:cNvPr>
          <p:cNvSpPr/>
          <p:nvPr/>
        </p:nvSpPr>
        <p:spPr>
          <a:xfrm>
            <a:off x="878541" y="0"/>
            <a:ext cx="3348318" cy="571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2DF6FC-7681-AA3D-D939-AF4D671EC063}"/>
              </a:ext>
            </a:extLst>
          </p:cNvPr>
          <p:cNvSpPr txBox="1"/>
          <p:nvPr/>
        </p:nvSpPr>
        <p:spPr>
          <a:xfrm>
            <a:off x="0" y="0"/>
            <a:ext cx="4889500" cy="1708160"/>
          </a:xfrm>
          <a:prstGeom prst="rect">
            <a:avLst/>
          </a:prstGeom>
          <a:noFill/>
        </p:spPr>
        <p:txBody>
          <a:bodyPr wrap="square" rtlCol="0">
            <a:spAutoFit/>
          </a:bodyPr>
          <a:lstStyle/>
          <a:p>
            <a:r>
              <a:rPr lang="en-US" sz="3500" b="1" dirty="0"/>
              <a:t>Biodiversity patterns are </a:t>
            </a:r>
          </a:p>
          <a:p>
            <a:r>
              <a:rPr lang="en-US" sz="3500" b="1" dirty="0"/>
              <a:t>geographic scale dependent</a:t>
            </a:r>
          </a:p>
        </p:txBody>
      </p:sp>
      <p:sp>
        <p:nvSpPr>
          <p:cNvPr id="8" name="TextBox 7">
            <a:extLst>
              <a:ext uri="{FF2B5EF4-FFF2-40B4-BE49-F238E27FC236}">
                <a16:creationId xmlns:a16="http://schemas.microsoft.com/office/drawing/2014/main" id="{953DD6AF-7647-03DE-F194-AFED8BCDB004}"/>
              </a:ext>
            </a:extLst>
          </p:cNvPr>
          <p:cNvSpPr txBox="1"/>
          <p:nvPr/>
        </p:nvSpPr>
        <p:spPr>
          <a:xfrm>
            <a:off x="2216150" y="1892300"/>
            <a:ext cx="1611275" cy="430887"/>
          </a:xfrm>
          <a:prstGeom prst="rect">
            <a:avLst/>
          </a:prstGeom>
          <a:noFill/>
        </p:spPr>
        <p:txBody>
          <a:bodyPr wrap="none" rtlCol="0">
            <a:spAutoFit/>
          </a:bodyPr>
          <a:lstStyle/>
          <a:p>
            <a:r>
              <a:rPr lang="en-US" sz="2200" b="1" dirty="0"/>
              <a:t>competition</a:t>
            </a:r>
          </a:p>
        </p:txBody>
      </p:sp>
      <p:sp>
        <p:nvSpPr>
          <p:cNvPr id="9" name="TextBox 8">
            <a:extLst>
              <a:ext uri="{FF2B5EF4-FFF2-40B4-BE49-F238E27FC236}">
                <a16:creationId xmlns:a16="http://schemas.microsoft.com/office/drawing/2014/main" id="{0FF4BF35-CDC2-D6F3-5397-88CE6970143C}"/>
              </a:ext>
            </a:extLst>
          </p:cNvPr>
          <p:cNvSpPr txBox="1"/>
          <p:nvPr/>
        </p:nvSpPr>
        <p:spPr>
          <a:xfrm>
            <a:off x="387350" y="3760123"/>
            <a:ext cx="3114250" cy="430887"/>
          </a:xfrm>
          <a:prstGeom prst="rect">
            <a:avLst/>
          </a:prstGeom>
          <a:noFill/>
        </p:spPr>
        <p:txBody>
          <a:bodyPr wrap="none" rtlCol="0">
            <a:spAutoFit/>
          </a:bodyPr>
          <a:lstStyle/>
          <a:p>
            <a:r>
              <a:rPr lang="en-US" sz="2200" b="1" dirty="0"/>
              <a:t>landscape heterogeneity</a:t>
            </a:r>
          </a:p>
        </p:txBody>
      </p:sp>
      <p:sp>
        <p:nvSpPr>
          <p:cNvPr id="10" name="TextBox 9">
            <a:extLst>
              <a:ext uri="{FF2B5EF4-FFF2-40B4-BE49-F238E27FC236}">
                <a16:creationId xmlns:a16="http://schemas.microsoft.com/office/drawing/2014/main" id="{DB7111A0-E1DB-B43A-8F74-B2EBBF7403FA}"/>
              </a:ext>
            </a:extLst>
          </p:cNvPr>
          <p:cNvSpPr txBox="1"/>
          <p:nvPr/>
        </p:nvSpPr>
        <p:spPr>
          <a:xfrm>
            <a:off x="345515" y="5093617"/>
            <a:ext cx="1044197" cy="430887"/>
          </a:xfrm>
          <a:prstGeom prst="rect">
            <a:avLst/>
          </a:prstGeom>
          <a:noFill/>
        </p:spPr>
        <p:txBody>
          <a:bodyPr wrap="none" rtlCol="0">
            <a:spAutoFit/>
          </a:bodyPr>
          <a:lstStyle/>
          <a:p>
            <a:r>
              <a:rPr lang="en-US" sz="2200" b="1" dirty="0"/>
              <a:t>climate</a:t>
            </a:r>
          </a:p>
        </p:txBody>
      </p:sp>
    </p:spTree>
    <p:extLst>
      <p:ext uri="{BB962C8B-B14F-4D97-AF65-F5344CB8AC3E}">
        <p14:creationId xmlns:p14="http://schemas.microsoft.com/office/powerpoint/2010/main" val="1574852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7775" y="740047"/>
            <a:ext cx="5964732" cy="4246291"/>
          </a:xfrm>
          <a:prstGeom prst="rect">
            <a:avLst/>
          </a:prstGeom>
        </p:spPr>
      </p:pic>
      <p:sp>
        <p:nvSpPr>
          <p:cNvPr id="5" name="TextBox 4"/>
          <p:cNvSpPr txBox="1"/>
          <p:nvPr/>
        </p:nvSpPr>
        <p:spPr>
          <a:xfrm>
            <a:off x="0" y="128586"/>
            <a:ext cx="9144000" cy="553998"/>
          </a:xfrm>
          <a:prstGeom prst="rect">
            <a:avLst/>
          </a:prstGeom>
          <a:noFill/>
        </p:spPr>
        <p:txBody>
          <a:bodyPr wrap="square" rtlCol="0">
            <a:spAutoFit/>
          </a:bodyPr>
          <a:lstStyle/>
          <a:p>
            <a:pPr algn="ctr"/>
            <a:r>
              <a:rPr lang="en-US" sz="3000" b="1" dirty="0"/>
              <a:t>Multiple processes govern diversity</a:t>
            </a:r>
          </a:p>
        </p:txBody>
      </p:sp>
      <p:sp>
        <p:nvSpPr>
          <p:cNvPr id="6" name="TextBox 5"/>
          <p:cNvSpPr txBox="1"/>
          <p:nvPr/>
        </p:nvSpPr>
        <p:spPr>
          <a:xfrm>
            <a:off x="0" y="4839329"/>
            <a:ext cx="9144000" cy="2031325"/>
          </a:xfrm>
          <a:prstGeom prst="rect">
            <a:avLst/>
          </a:prstGeom>
          <a:noFill/>
        </p:spPr>
        <p:txBody>
          <a:bodyPr wrap="square" rtlCol="0">
            <a:spAutoFit/>
          </a:bodyPr>
          <a:lstStyle/>
          <a:p>
            <a:pPr algn="just"/>
            <a:r>
              <a:rPr lang="en-US" sz="1400" dirty="0"/>
              <a:t>Biogeographic processes occur over long temporal scales. Dispersal varies with the mobility of the organism and can alter patterns of species distributions established through ecological sorting processes. At decreasing spatial scales, the environment filters out species lacking the physiological tolerances that permit persistence, given the climate or local environmental conditions. The </a:t>
            </a:r>
            <a:r>
              <a:rPr lang="en-US" sz="1400" b="1" dirty="0"/>
              <a:t>environment can include both abiotic factors </a:t>
            </a:r>
            <a:r>
              <a:rPr lang="en-US" sz="1400" dirty="0"/>
              <a:t>(temperature, soil moisture, light availability, pH) or </a:t>
            </a:r>
            <a:r>
              <a:rPr lang="en-US" sz="1400" b="1" dirty="0"/>
              <a:t>biotic factors </a:t>
            </a:r>
            <a:r>
              <a:rPr lang="en-US" sz="1400" dirty="0"/>
              <a:t>(symbionts, pollinators, hosts, prey). </a:t>
            </a:r>
            <a:r>
              <a:rPr lang="en-US" sz="1400" b="1" dirty="0"/>
              <a:t>Density-dependent processes </a:t>
            </a:r>
            <a:r>
              <a:rPr lang="en-US" sz="1400" dirty="0"/>
              <a:t>are likely to operate most intensively at  </a:t>
            </a:r>
            <a:r>
              <a:rPr lang="en-US" sz="1400" dirty="0" err="1"/>
              <a:t>neighbourhood</a:t>
            </a:r>
            <a:r>
              <a:rPr lang="en-US" sz="1400" dirty="0"/>
              <a:t> scales. These processes may include </a:t>
            </a:r>
            <a:r>
              <a:rPr lang="en-US" sz="1400" b="1" dirty="0"/>
              <a:t>competition, disease, herbivory, interspecific gene flow, facilitation, mutualism, and may interact with the abiotic environment to reinforce or diminish habitat filtering</a:t>
            </a:r>
            <a:r>
              <a:rPr lang="en-US" sz="1400" dirty="0"/>
              <a:t>. At a </a:t>
            </a:r>
            <a:r>
              <a:rPr lang="en-US" sz="1400" b="1" dirty="0"/>
              <a:t>given spatial scale (e.g., A), species distributions depend on multiple factors, which may be difficult to tease apart</a:t>
            </a:r>
            <a:r>
              <a:rPr lang="en-US" sz="1400" dirty="0"/>
              <a:t>. Methods that can partition the variance among causal factors driving community assembly facilitate understanding of mechanism. </a:t>
            </a:r>
          </a:p>
        </p:txBody>
      </p:sp>
      <p:sp>
        <p:nvSpPr>
          <p:cNvPr id="3" name="Rectangle 2">
            <a:extLst>
              <a:ext uri="{FF2B5EF4-FFF2-40B4-BE49-F238E27FC236}">
                <a16:creationId xmlns:a16="http://schemas.microsoft.com/office/drawing/2014/main" id="{47FC4D7C-32DC-E534-8758-891DB7DAF9E1}"/>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808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141"/>
          <a:stretch/>
        </p:blipFill>
        <p:spPr>
          <a:xfrm>
            <a:off x="1247775" y="740047"/>
            <a:ext cx="5964732" cy="3603353"/>
          </a:xfrm>
          <a:prstGeom prst="rect">
            <a:avLst/>
          </a:prstGeom>
        </p:spPr>
      </p:pic>
      <p:sp>
        <p:nvSpPr>
          <p:cNvPr id="5" name="TextBox 4"/>
          <p:cNvSpPr txBox="1"/>
          <p:nvPr/>
        </p:nvSpPr>
        <p:spPr>
          <a:xfrm>
            <a:off x="158143" y="128586"/>
            <a:ext cx="8985857" cy="553998"/>
          </a:xfrm>
          <a:prstGeom prst="rect">
            <a:avLst/>
          </a:prstGeom>
          <a:noFill/>
        </p:spPr>
        <p:txBody>
          <a:bodyPr wrap="none" rtlCol="0">
            <a:spAutoFit/>
          </a:bodyPr>
          <a:lstStyle/>
          <a:p>
            <a:pPr algn="ctr"/>
            <a:r>
              <a:rPr lang="en-US" sz="3000" b="1" dirty="0"/>
              <a:t>The processes are differentially influential across scales</a:t>
            </a:r>
          </a:p>
        </p:txBody>
      </p:sp>
      <p:sp>
        <p:nvSpPr>
          <p:cNvPr id="7" name="TextBox 6"/>
          <p:cNvSpPr txBox="1"/>
          <p:nvPr/>
        </p:nvSpPr>
        <p:spPr>
          <a:xfrm>
            <a:off x="79071" y="4559124"/>
            <a:ext cx="8836329" cy="2154436"/>
          </a:xfrm>
          <a:prstGeom prst="rect">
            <a:avLst/>
          </a:prstGeom>
          <a:solidFill>
            <a:schemeClr val="bg1"/>
          </a:solidFill>
        </p:spPr>
        <p:txBody>
          <a:bodyPr wrap="square" rtlCol="0">
            <a:spAutoFit/>
          </a:bodyPr>
          <a:lstStyle/>
          <a:p>
            <a:r>
              <a:rPr lang="en-US" sz="5000" b="1" dirty="0">
                <a:solidFill>
                  <a:srgbClr val="FF0000"/>
                </a:solidFill>
              </a:rPr>
              <a:t>Scale matters </a:t>
            </a:r>
          </a:p>
          <a:p>
            <a:r>
              <a:rPr lang="en-US" sz="2800" b="1" dirty="0">
                <a:solidFill>
                  <a:srgbClr val="FF0000"/>
                </a:solidFill>
              </a:rPr>
              <a:t>Different processes (biotic interactions, dispersal, speciation and extinction) govern biodiversity</a:t>
            </a:r>
          </a:p>
          <a:p>
            <a:r>
              <a:rPr lang="en-US" sz="2800" b="1" dirty="0">
                <a:solidFill>
                  <a:srgbClr val="FF0000"/>
                </a:solidFill>
              </a:rPr>
              <a:t>across geographic and temporal scales</a:t>
            </a:r>
          </a:p>
        </p:txBody>
      </p:sp>
      <p:sp>
        <p:nvSpPr>
          <p:cNvPr id="3" name="Rectangle 2">
            <a:extLst>
              <a:ext uri="{FF2B5EF4-FFF2-40B4-BE49-F238E27FC236}">
                <a16:creationId xmlns:a16="http://schemas.microsoft.com/office/drawing/2014/main" id="{6528F56F-2D58-C799-8209-EDB9023D0A00}"/>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DD2C95C-9A0B-80FD-BA58-A05F89A88D27}"/>
              </a:ext>
            </a:extLst>
          </p:cNvPr>
          <p:cNvSpPr/>
          <p:nvPr/>
        </p:nvSpPr>
        <p:spPr>
          <a:xfrm>
            <a:off x="1931492" y="3272009"/>
            <a:ext cx="1781191" cy="96948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320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141"/>
          <a:stretch/>
        </p:blipFill>
        <p:spPr>
          <a:xfrm>
            <a:off x="1247775" y="740047"/>
            <a:ext cx="5964732" cy="3603353"/>
          </a:xfrm>
          <a:prstGeom prst="rect">
            <a:avLst/>
          </a:prstGeom>
        </p:spPr>
      </p:pic>
      <p:sp>
        <p:nvSpPr>
          <p:cNvPr id="5" name="TextBox 4"/>
          <p:cNvSpPr txBox="1"/>
          <p:nvPr/>
        </p:nvSpPr>
        <p:spPr>
          <a:xfrm>
            <a:off x="158143" y="128586"/>
            <a:ext cx="8985857" cy="553998"/>
          </a:xfrm>
          <a:prstGeom prst="rect">
            <a:avLst/>
          </a:prstGeom>
          <a:noFill/>
        </p:spPr>
        <p:txBody>
          <a:bodyPr wrap="none" rtlCol="0">
            <a:spAutoFit/>
          </a:bodyPr>
          <a:lstStyle/>
          <a:p>
            <a:pPr algn="ctr"/>
            <a:r>
              <a:rPr lang="en-US" sz="3000" b="1" dirty="0"/>
              <a:t>The processes are differentially influential across scales</a:t>
            </a:r>
          </a:p>
        </p:txBody>
      </p:sp>
      <p:sp>
        <p:nvSpPr>
          <p:cNvPr id="3" name="Rectangle 2">
            <a:extLst>
              <a:ext uri="{FF2B5EF4-FFF2-40B4-BE49-F238E27FC236}">
                <a16:creationId xmlns:a16="http://schemas.microsoft.com/office/drawing/2014/main" id="{6528F56F-2D58-C799-8209-EDB9023D0A00}"/>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7D52859-664C-BFF3-DB3A-99A9F40D939C}"/>
              </a:ext>
            </a:extLst>
          </p:cNvPr>
          <p:cNvSpPr/>
          <p:nvPr/>
        </p:nvSpPr>
        <p:spPr>
          <a:xfrm>
            <a:off x="2666082" y="2080845"/>
            <a:ext cx="2721166" cy="148541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DBFC723-1812-6AE3-D97C-3828EA7D70B3}"/>
              </a:ext>
            </a:extLst>
          </p:cNvPr>
          <p:cNvSpPr txBox="1"/>
          <p:nvPr/>
        </p:nvSpPr>
        <p:spPr>
          <a:xfrm>
            <a:off x="79071" y="4559124"/>
            <a:ext cx="8836329" cy="2154436"/>
          </a:xfrm>
          <a:prstGeom prst="rect">
            <a:avLst/>
          </a:prstGeom>
          <a:solidFill>
            <a:schemeClr val="bg1"/>
          </a:solidFill>
        </p:spPr>
        <p:txBody>
          <a:bodyPr wrap="square" rtlCol="0">
            <a:spAutoFit/>
          </a:bodyPr>
          <a:lstStyle/>
          <a:p>
            <a:r>
              <a:rPr lang="en-US" sz="5000" b="1" dirty="0">
                <a:solidFill>
                  <a:srgbClr val="FF0000"/>
                </a:solidFill>
              </a:rPr>
              <a:t>Scale matters </a:t>
            </a:r>
          </a:p>
          <a:p>
            <a:r>
              <a:rPr lang="en-US" sz="2800" b="1" dirty="0">
                <a:solidFill>
                  <a:srgbClr val="FF0000"/>
                </a:solidFill>
              </a:rPr>
              <a:t>Different processes (biotic interactions, dispersal, speciation and extinction) govern biodiversity</a:t>
            </a:r>
          </a:p>
          <a:p>
            <a:r>
              <a:rPr lang="en-US" sz="2800" b="1" dirty="0">
                <a:solidFill>
                  <a:srgbClr val="FF0000"/>
                </a:solidFill>
              </a:rPr>
              <a:t>across geographic and temporal scales</a:t>
            </a:r>
          </a:p>
        </p:txBody>
      </p:sp>
    </p:spTree>
    <p:extLst>
      <p:ext uri="{BB962C8B-B14F-4D97-AF65-F5344CB8AC3E}">
        <p14:creationId xmlns:p14="http://schemas.microsoft.com/office/powerpoint/2010/main" val="1647331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141"/>
          <a:stretch/>
        </p:blipFill>
        <p:spPr>
          <a:xfrm>
            <a:off x="1247775" y="740047"/>
            <a:ext cx="5964732" cy="3603353"/>
          </a:xfrm>
          <a:prstGeom prst="rect">
            <a:avLst/>
          </a:prstGeom>
        </p:spPr>
      </p:pic>
      <p:sp>
        <p:nvSpPr>
          <p:cNvPr id="5" name="TextBox 4"/>
          <p:cNvSpPr txBox="1"/>
          <p:nvPr/>
        </p:nvSpPr>
        <p:spPr>
          <a:xfrm>
            <a:off x="158143" y="128586"/>
            <a:ext cx="8985857" cy="553998"/>
          </a:xfrm>
          <a:prstGeom prst="rect">
            <a:avLst/>
          </a:prstGeom>
          <a:noFill/>
        </p:spPr>
        <p:txBody>
          <a:bodyPr wrap="none" rtlCol="0">
            <a:spAutoFit/>
          </a:bodyPr>
          <a:lstStyle/>
          <a:p>
            <a:pPr algn="ctr"/>
            <a:r>
              <a:rPr lang="en-US" sz="3000" b="1" dirty="0"/>
              <a:t>The processes are differentially influential across scales</a:t>
            </a:r>
          </a:p>
        </p:txBody>
      </p:sp>
      <p:sp>
        <p:nvSpPr>
          <p:cNvPr id="3" name="Rectangle 2">
            <a:extLst>
              <a:ext uri="{FF2B5EF4-FFF2-40B4-BE49-F238E27FC236}">
                <a16:creationId xmlns:a16="http://schemas.microsoft.com/office/drawing/2014/main" id="{6528F56F-2D58-C799-8209-EDB9023D0A00}"/>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9C81146-789F-44E2-3F62-EA07193811EB}"/>
              </a:ext>
            </a:extLst>
          </p:cNvPr>
          <p:cNvSpPr/>
          <p:nvPr/>
        </p:nvSpPr>
        <p:spPr>
          <a:xfrm>
            <a:off x="3844887" y="898308"/>
            <a:ext cx="2820317" cy="159150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7F1F96C-7041-E1F4-01CD-34C59D0F09F9}"/>
              </a:ext>
            </a:extLst>
          </p:cNvPr>
          <p:cNvSpPr txBox="1"/>
          <p:nvPr/>
        </p:nvSpPr>
        <p:spPr>
          <a:xfrm>
            <a:off x="79071" y="4559124"/>
            <a:ext cx="8836329" cy="2154436"/>
          </a:xfrm>
          <a:prstGeom prst="rect">
            <a:avLst/>
          </a:prstGeom>
          <a:solidFill>
            <a:schemeClr val="bg1"/>
          </a:solidFill>
        </p:spPr>
        <p:txBody>
          <a:bodyPr wrap="square" rtlCol="0">
            <a:spAutoFit/>
          </a:bodyPr>
          <a:lstStyle/>
          <a:p>
            <a:r>
              <a:rPr lang="en-US" sz="5000" b="1" dirty="0">
                <a:solidFill>
                  <a:srgbClr val="FF0000"/>
                </a:solidFill>
              </a:rPr>
              <a:t>Scale matters </a:t>
            </a:r>
          </a:p>
          <a:p>
            <a:r>
              <a:rPr lang="en-US" sz="2800" b="1" dirty="0">
                <a:solidFill>
                  <a:srgbClr val="FF0000"/>
                </a:solidFill>
              </a:rPr>
              <a:t>Different processes (biotic interactions, dispersal, speciation and extinction) govern biodiversity</a:t>
            </a:r>
          </a:p>
          <a:p>
            <a:r>
              <a:rPr lang="en-US" sz="2800" b="1" dirty="0">
                <a:solidFill>
                  <a:srgbClr val="FF0000"/>
                </a:solidFill>
              </a:rPr>
              <a:t>across geographic and temporal scales</a:t>
            </a:r>
          </a:p>
        </p:txBody>
      </p:sp>
    </p:spTree>
    <p:extLst>
      <p:ext uri="{BB962C8B-B14F-4D97-AF65-F5344CB8AC3E}">
        <p14:creationId xmlns:p14="http://schemas.microsoft.com/office/powerpoint/2010/main" val="3707796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6B29E-0726-25E3-BD8A-64A5657CE57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325F4CAE-BE66-476A-5EF5-9B580832B21E}"/>
              </a:ext>
            </a:extLst>
          </p:cNvPr>
          <p:cNvSpPr/>
          <p:nvPr/>
        </p:nvSpPr>
        <p:spPr>
          <a:xfrm>
            <a:off x="-54395" y="-63617"/>
            <a:ext cx="6235405"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BC2167-0E25-0D08-B7CA-C6DFB1271708}"/>
              </a:ext>
            </a:extLst>
          </p:cNvPr>
          <p:cNvSpPr txBox="1"/>
          <p:nvPr/>
        </p:nvSpPr>
        <p:spPr>
          <a:xfrm>
            <a:off x="280416" y="258996"/>
            <a:ext cx="5944265" cy="307777"/>
          </a:xfrm>
          <a:prstGeom prst="rect">
            <a:avLst/>
          </a:prstGeom>
          <a:noFill/>
        </p:spPr>
        <p:txBody>
          <a:bodyPr wrap="square" rtlCol="0">
            <a:spAutoFit/>
          </a:bodyPr>
          <a:lstStyle/>
          <a:p>
            <a:r>
              <a:rPr lang="en-GB" sz="1400" b="1" dirty="0">
                <a:solidFill>
                  <a:schemeClr val="accent5">
                    <a:lumMod val="20000"/>
                    <a:lumOff val="80000"/>
                  </a:schemeClr>
                </a:solidFill>
                <a:latin typeface="Arial Black" panose="020B0A04020102020204" pitchFamily="34" charset="0"/>
              </a:rPr>
              <a:t>MOTIVATED THE HOLY GRAIL QUESTION IN BIOLOGY</a:t>
            </a:r>
          </a:p>
        </p:txBody>
      </p:sp>
      <p:sp>
        <p:nvSpPr>
          <p:cNvPr id="9" name="TextBox 8">
            <a:extLst>
              <a:ext uri="{FF2B5EF4-FFF2-40B4-BE49-F238E27FC236}">
                <a16:creationId xmlns:a16="http://schemas.microsoft.com/office/drawing/2014/main" id="{B5B8BB73-786E-ADF0-450F-6AA5E0EB2647}"/>
              </a:ext>
            </a:extLst>
          </p:cNvPr>
          <p:cNvSpPr txBox="1"/>
          <p:nvPr/>
        </p:nvSpPr>
        <p:spPr>
          <a:xfrm>
            <a:off x="6349686" y="4905785"/>
            <a:ext cx="1273105" cy="369332"/>
          </a:xfrm>
          <a:prstGeom prst="rect">
            <a:avLst/>
          </a:prstGeom>
          <a:noFill/>
        </p:spPr>
        <p:txBody>
          <a:bodyPr wrap="none" rtlCol="0">
            <a:spAutoFit/>
          </a:bodyPr>
          <a:lstStyle/>
          <a:p>
            <a:r>
              <a:rPr lang="en-US" dirty="0">
                <a:solidFill>
                  <a:schemeClr val="bg1">
                    <a:lumMod val="75000"/>
                  </a:schemeClr>
                </a:solidFill>
              </a:rPr>
              <a:t>amphibians</a:t>
            </a:r>
          </a:p>
        </p:txBody>
      </p:sp>
      <p:sp>
        <p:nvSpPr>
          <p:cNvPr id="6" name="Rectangle 5">
            <a:extLst>
              <a:ext uri="{FF2B5EF4-FFF2-40B4-BE49-F238E27FC236}">
                <a16:creationId xmlns:a16="http://schemas.microsoft.com/office/drawing/2014/main" id="{5E439CA4-F975-85C7-AA10-F771CC8FF4F1}"/>
              </a:ext>
            </a:extLst>
          </p:cNvPr>
          <p:cNvSpPr/>
          <p:nvPr/>
        </p:nvSpPr>
        <p:spPr>
          <a:xfrm>
            <a:off x="6187103" y="-31298"/>
            <a:ext cx="2956897"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623FD2-816A-FDB8-77A0-4EBF70F008DA}"/>
              </a:ext>
            </a:extLst>
          </p:cNvPr>
          <p:cNvPicPr>
            <a:picLocks noChangeAspect="1"/>
          </p:cNvPicPr>
          <p:nvPr/>
        </p:nvPicPr>
        <p:blipFill rotWithShape="1">
          <a:blip r:embed="rId3"/>
          <a:srcRect r="4876"/>
          <a:stretch/>
        </p:blipFill>
        <p:spPr>
          <a:xfrm>
            <a:off x="6472450" y="3621791"/>
            <a:ext cx="2493383" cy="3236209"/>
          </a:xfrm>
          <a:prstGeom prst="rect">
            <a:avLst/>
          </a:prstGeom>
        </p:spPr>
      </p:pic>
      <p:pic>
        <p:nvPicPr>
          <p:cNvPr id="11" name="Picture 4" descr="Image result for humboldt">
            <a:extLst>
              <a:ext uri="{FF2B5EF4-FFF2-40B4-BE49-F238E27FC236}">
                <a16:creationId xmlns:a16="http://schemas.microsoft.com/office/drawing/2014/main" id="{C93230AC-679A-515F-7BC8-A8006FE3C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50" y="35503"/>
            <a:ext cx="2493383" cy="34968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EF0626D-50A4-292D-1DB8-3D119680FE5B}"/>
              </a:ext>
            </a:extLst>
          </p:cNvPr>
          <p:cNvSpPr txBox="1"/>
          <p:nvPr/>
        </p:nvSpPr>
        <p:spPr>
          <a:xfrm>
            <a:off x="217634" y="708318"/>
            <a:ext cx="5791302" cy="1988237"/>
          </a:xfrm>
          <a:prstGeom prst="rect">
            <a:avLst/>
          </a:prstGeom>
          <a:noFill/>
        </p:spPr>
        <p:txBody>
          <a:bodyPr wrap="square" rtlCol="0">
            <a:spAutoFit/>
          </a:bodyPr>
          <a:lstStyle/>
          <a:p>
            <a:pPr>
              <a:lnSpc>
                <a:spcPct val="120000"/>
              </a:lnSpc>
            </a:pPr>
            <a:r>
              <a:rPr lang="cs-CZ" sz="3500" b="1" dirty="0">
                <a:solidFill>
                  <a:schemeClr val="accent5">
                    <a:lumMod val="20000"/>
                    <a:lumOff val="80000"/>
                  </a:schemeClr>
                </a:solidFill>
                <a:latin typeface="Arial Black" panose="020B0A04020102020204" pitchFamily="34" charset="0"/>
              </a:rPr>
              <a:t>Wh</a:t>
            </a:r>
            <a:r>
              <a:rPr lang="en-US" sz="3500" b="1" dirty="0">
                <a:solidFill>
                  <a:schemeClr val="accent5">
                    <a:lumMod val="20000"/>
                    <a:lumOff val="80000"/>
                  </a:schemeClr>
                </a:solidFill>
                <a:latin typeface="Arial Black" panose="020B0A04020102020204" pitchFamily="34" charset="0"/>
              </a:rPr>
              <a:t>y are species non-randomly distributed in geographic space?</a:t>
            </a:r>
          </a:p>
        </p:txBody>
      </p:sp>
      <p:grpSp>
        <p:nvGrpSpPr>
          <p:cNvPr id="2" name="Group 1">
            <a:extLst>
              <a:ext uri="{FF2B5EF4-FFF2-40B4-BE49-F238E27FC236}">
                <a16:creationId xmlns:a16="http://schemas.microsoft.com/office/drawing/2014/main" id="{DDBFFB8F-3E8E-F69E-110A-EC9117AD0DFF}"/>
              </a:ext>
            </a:extLst>
          </p:cNvPr>
          <p:cNvGrpSpPr/>
          <p:nvPr/>
        </p:nvGrpSpPr>
        <p:grpSpPr>
          <a:xfrm>
            <a:off x="53259" y="3106754"/>
            <a:ext cx="6410506" cy="3571870"/>
            <a:chOff x="-34423" y="2229934"/>
            <a:chExt cx="6410506" cy="3571870"/>
          </a:xfrm>
        </p:grpSpPr>
        <p:pic>
          <p:nvPicPr>
            <p:cNvPr id="1032" name="Picture 8" descr="Image result for diversity world map species">
              <a:extLst>
                <a:ext uri="{FF2B5EF4-FFF2-40B4-BE49-F238E27FC236}">
                  <a16:creationId xmlns:a16="http://schemas.microsoft.com/office/drawing/2014/main" id="{D16E2D34-F4F9-8F52-B669-DEBEA84D8F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16498A51-9F84-8889-73A2-AC6B57EECE2C}"/>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B13ABA8-E629-95F6-8CDE-1B2082263A76}"/>
              </a:ext>
            </a:extLst>
          </p:cNvPr>
          <p:cNvSpPr txBox="1"/>
          <p:nvPr/>
        </p:nvSpPr>
        <p:spPr>
          <a:xfrm>
            <a:off x="8339543" y="3608558"/>
            <a:ext cx="652743" cy="369332"/>
          </a:xfrm>
          <a:prstGeom prst="rect">
            <a:avLst/>
          </a:prstGeom>
          <a:noFill/>
        </p:spPr>
        <p:txBody>
          <a:bodyPr wrap="none" rtlCol="0">
            <a:spAutoFit/>
          </a:bodyPr>
          <a:lstStyle/>
          <a:p>
            <a:r>
              <a:rPr lang="en-US" dirty="0"/>
              <a:t>1799</a:t>
            </a:r>
          </a:p>
        </p:txBody>
      </p:sp>
    </p:spTree>
    <p:extLst>
      <p:ext uri="{BB962C8B-B14F-4D97-AF65-F5344CB8AC3E}">
        <p14:creationId xmlns:p14="http://schemas.microsoft.com/office/powerpoint/2010/main" val="834741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D6DB6-E87E-6B03-2B17-45C87A1D4A1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8F37BD8-635E-9D6A-15E7-EEB411187498}"/>
              </a:ext>
            </a:extLst>
          </p:cNvPr>
          <p:cNvPicPr>
            <a:picLocks noChangeAspect="1"/>
          </p:cNvPicPr>
          <p:nvPr/>
        </p:nvPicPr>
        <p:blipFill rotWithShape="1">
          <a:blip r:embed="rId2"/>
          <a:srcRect b="15141"/>
          <a:stretch/>
        </p:blipFill>
        <p:spPr>
          <a:xfrm>
            <a:off x="3955381" y="3813100"/>
            <a:ext cx="4764389" cy="2878214"/>
          </a:xfrm>
          <a:prstGeom prst="rect">
            <a:avLst/>
          </a:prstGeom>
        </p:spPr>
      </p:pic>
      <p:sp>
        <p:nvSpPr>
          <p:cNvPr id="5" name="TextBox 4">
            <a:extLst>
              <a:ext uri="{FF2B5EF4-FFF2-40B4-BE49-F238E27FC236}">
                <a16:creationId xmlns:a16="http://schemas.microsoft.com/office/drawing/2014/main" id="{E01159AB-89AA-778F-53C7-9C18CF8D5F05}"/>
              </a:ext>
            </a:extLst>
          </p:cNvPr>
          <p:cNvSpPr txBox="1"/>
          <p:nvPr/>
        </p:nvSpPr>
        <p:spPr>
          <a:xfrm>
            <a:off x="159014" y="4823921"/>
            <a:ext cx="4394201" cy="861774"/>
          </a:xfrm>
          <a:prstGeom prst="rect">
            <a:avLst/>
          </a:prstGeom>
          <a:noFill/>
        </p:spPr>
        <p:txBody>
          <a:bodyPr wrap="square" rtlCol="0">
            <a:spAutoFit/>
          </a:bodyPr>
          <a:lstStyle/>
          <a:p>
            <a:r>
              <a:rPr lang="en-US" sz="2500" b="1" dirty="0"/>
              <a:t>The problem of pattern and scale in ecology (Levin 1994)</a:t>
            </a:r>
          </a:p>
        </p:txBody>
      </p:sp>
      <p:pic>
        <p:nvPicPr>
          <p:cNvPr id="6" name="Picture 5" descr="A diagram of a forest&#10;&#10;AI-generated content may be incorrect.">
            <a:extLst>
              <a:ext uri="{FF2B5EF4-FFF2-40B4-BE49-F238E27FC236}">
                <a16:creationId xmlns:a16="http://schemas.microsoft.com/office/drawing/2014/main" id="{8DDFA992-720A-E99B-C50B-C6CC606602A4}"/>
              </a:ext>
            </a:extLst>
          </p:cNvPr>
          <p:cNvPicPr>
            <a:picLocks noChangeAspect="1"/>
          </p:cNvPicPr>
          <p:nvPr/>
        </p:nvPicPr>
        <p:blipFill>
          <a:blip r:embed="rId3" cstate="print">
            <a:extLst>
              <a:ext uri="{28A0092B-C50C-407E-A947-70E740481C1C}">
                <a14:useLocalDpi xmlns:a14="http://schemas.microsoft.com/office/drawing/2010/main" val="0"/>
              </a:ext>
            </a:extLst>
          </a:blip>
          <a:srcRect t="7563"/>
          <a:stretch>
            <a:fillRect/>
          </a:stretch>
        </p:blipFill>
        <p:spPr>
          <a:xfrm>
            <a:off x="4343125" y="216668"/>
            <a:ext cx="4394201" cy="3452587"/>
          </a:xfrm>
          <a:prstGeom prst="rect">
            <a:avLst/>
          </a:prstGeom>
        </p:spPr>
      </p:pic>
      <p:pic>
        <p:nvPicPr>
          <p:cNvPr id="9" name="Picture 8" descr="A person in a suit and tie&#10;&#10;AI-generated content may be incorrect.">
            <a:extLst>
              <a:ext uri="{FF2B5EF4-FFF2-40B4-BE49-F238E27FC236}">
                <a16:creationId xmlns:a16="http://schemas.microsoft.com/office/drawing/2014/main" id="{F5CDB54C-7B68-519A-2D83-EE766B568B0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77799" y="1680279"/>
            <a:ext cx="2178316" cy="2904421"/>
          </a:xfrm>
          <a:prstGeom prst="rect">
            <a:avLst/>
          </a:prstGeom>
        </p:spPr>
      </p:pic>
      <p:sp>
        <p:nvSpPr>
          <p:cNvPr id="10" name="TextBox 9">
            <a:extLst>
              <a:ext uri="{FF2B5EF4-FFF2-40B4-BE49-F238E27FC236}">
                <a16:creationId xmlns:a16="http://schemas.microsoft.com/office/drawing/2014/main" id="{905283D4-EEC7-E7B3-1EED-E7C0D3AD68BA}"/>
              </a:ext>
            </a:extLst>
          </p:cNvPr>
          <p:cNvSpPr txBox="1"/>
          <p:nvPr/>
        </p:nvSpPr>
        <p:spPr>
          <a:xfrm>
            <a:off x="152399" y="462113"/>
            <a:ext cx="5943601" cy="861774"/>
          </a:xfrm>
          <a:prstGeom prst="rect">
            <a:avLst/>
          </a:prstGeom>
          <a:solidFill>
            <a:schemeClr val="bg1"/>
          </a:solidFill>
        </p:spPr>
        <p:txBody>
          <a:bodyPr wrap="square" rtlCol="0">
            <a:spAutoFit/>
          </a:bodyPr>
          <a:lstStyle/>
          <a:p>
            <a:r>
              <a:rPr lang="en-US" sz="5000" b="1" dirty="0"/>
              <a:t>The scale controversy</a:t>
            </a:r>
          </a:p>
        </p:txBody>
      </p:sp>
      <p:sp>
        <p:nvSpPr>
          <p:cNvPr id="3" name="TextBox 2">
            <a:extLst>
              <a:ext uri="{FF2B5EF4-FFF2-40B4-BE49-F238E27FC236}">
                <a16:creationId xmlns:a16="http://schemas.microsoft.com/office/drawing/2014/main" id="{F8D4E812-B751-0CDA-4F95-B922BB1D1387}"/>
              </a:ext>
            </a:extLst>
          </p:cNvPr>
          <p:cNvSpPr txBox="1"/>
          <p:nvPr/>
        </p:nvSpPr>
        <p:spPr>
          <a:xfrm>
            <a:off x="2496493" y="1509977"/>
            <a:ext cx="5168624" cy="3170099"/>
          </a:xfrm>
          <a:prstGeom prst="rect">
            <a:avLst/>
          </a:prstGeom>
          <a:solidFill>
            <a:schemeClr val="bg1"/>
          </a:solidFill>
        </p:spPr>
        <p:txBody>
          <a:bodyPr wrap="square" rtlCol="0">
            <a:spAutoFit/>
          </a:bodyPr>
          <a:lstStyle/>
          <a:p>
            <a:r>
              <a:rPr lang="en-US" sz="4000" b="1" dirty="0">
                <a:solidFill>
                  <a:srgbClr val="0000CC"/>
                </a:solidFill>
              </a:rPr>
              <a:t>Seemingly conflicting results can be reconciled, when considering that they hold at different scales</a:t>
            </a:r>
          </a:p>
        </p:txBody>
      </p:sp>
    </p:spTree>
    <p:extLst>
      <p:ext uri="{BB962C8B-B14F-4D97-AF65-F5344CB8AC3E}">
        <p14:creationId xmlns:p14="http://schemas.microsoft.com/office/powerpoint/2010/main" val="2633307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AD8D1-6061-7FD7-E69A-6EBA89880B38}"/>
              </a:ext>
            </a:extLst>
          </p:cNvPr>
          <p:cNvSpPr>
            <a:spLocks noGrp="1"/>
          </p:cNvSpPr>
          <p:nvPr>
            <p:ph idx="1"/>
          </p:nvPr>
        </p:nvSpPr>
        <p:spPr>
          <a:xfrm>
            <a:off x="628650" y="297712"/>
            <a:ext cx="7886700" cy="3455581"/>
          </a:xfrm>
        </p:spPr>
        <p:txBody>
          <a:bodyPr>
            <a:normAutofit/>
          </a:bodyPr>
          <a:lstStyle/>
          <a:p>
            <a:pPr marL="0" indent="0">
              <a:buNone/>
            </a:pPr>
            <a:r>
              <a:rPr lang="en-US" sz="8000" b="1" dirty="0"/>
              <a:t>can we combine this knowledge into theory?</a:t>
            </a:r>
          </a:p>
        </p:txBody>
      </p:sp>
    </p:spTree>
    <p:extLst>
      <p:ext uri="{BB962C8B-B14F-4D97-AF65-F5344CB8AC3E}">
        <p14:creationId xmlns:p14="http://schemas.microsoft.com/office/powerpoint/2010/main" val="44413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8002-88FE-91B1-CDA7-65F42A472C9C}"/>
              </a:ext>
            </a:extLst>
          </p:cNvPr>
          <p:cNvSpPr>
            <a:spLocks noGrp="1"/>
          </p:cNvSpPr>
          <p:nvPr>
            <p:ph type="title"/>
          </p:nvPr>
        </p:nvSpPr>
        <p:spPr/>
        <p:txBody>
          <a:bodyPr/>
          <a:lstStyle/>
          <a:p>
            <a:r>
              <a:rPr lang="en-US" b="1" dirty="0">
                <a:latin typeface="Arial Black" panose="020B0A04020102020204" pitchFamily="34" charset="0"/>
              </a:rPr>
              <a:t>Developing theory</a:t>
            </a:r>
          </a:p>
        </p:txBody>
      </p:sp>
      <p:sp>
        <p:nvSpPr>
          <p:cNvPr id="3" name="Content Placeholder 2">
            <a:extLst>
              <a:ext uri="{FF2B5EF4-FFF2-40B4-BE49-F238E27FC236}">
                <a16:creationId xmlns:a16="http://schemas.microsoft.com/office/drawing/2014/main" id="{D982799A-0D3A-76FC-2B54-C84553FA4E1B}"/>
              </a:ext>
            </a:extLst>
          </p:cNvPr>
          <p:cNvSpPr>
            <a:spLocks noGrp="1"/>
          </p:cNvSpPr>
          <p:nvPr>
            <p:ph idx="1"/>
          </p:nvPr>
        </p:nvSpPr>
        <p:spPr>
          <a:xfrm>
            <a:off x="628650" y="1825625"/>
            <a:ext cx="8147050" cy="4351338"/>
          </a:xfrm>
        </p:spPr>
        <p:txBody>
          <a:bodyPr/>
          <a:lstStyle/>
          <a:p>
            <a:pPr marL="0" indent="0">
              <a:buNone/>
            </a:pPr>
            <a:r>
              <a:rPr lang="en-US" b="1" dirty="0"/>
              <a:t>What process would generate the pattern?</a:t>
            </a:r>
          </a:p>
          <a:p>
            <a:pPr marL="0" indent="0">
              <a:buNone/>
            </a:pPr>
            <a:r>
              <a:rPr lang="en-US" b="1" dirty="0"/>
              <a:t>The pattern is the correlation (e.g. </a:t>
            </a:r>
            <a:r>
              <a:rPr lang="en-US" b="1" dirty="0" err="1"/>
              <a:t>diversity~latitude</a:t>
            </a:r>
            <a:r>
              <a:rPr lang="en-US" b="1" dirty="0"/>
              <a:t>) </a:t>
            </a:r>
          </a:p>
          <a:p>
            <a:endParaRPr lang="en-US" b="1" dirty="0"/>
          </a:p>
          <a:p>
            <a:pPr marL="0" indent="0">
              <a:buNone/>
            </a:pPr>
            <a:r>
              <a:rPr lang="en-US" b="1" dirty="0">
                <a:latin typeface="Arial Black" panose="020B0A04020102020204" pitchFamily="34" charset="0"/>
              </a:rPr>
              <a:t>(1) Kinetic effects of temperature</a:t>
            </a:r>
          </a:p>
          <a:p>
            <a:pPr marL="0" indent="0">
              <a:buNone/>
            </a:pPr>
            <a:r>
              <a:rPr lang="en-US" b="1" dirty="0">
                <a:latin typeface="Arial Black" panose="020B0A04020102020204" pitchFamily="34" charset="0"/>
              </a:rPr>
              <a:t>(2) Metabolic theory </a:t>
            </a:r>
          </a:p>
          <a:p>
            <a:pPr marL="0" indent="0">
              <a:buNone/>
            </a:pPr>
            <a:r>
              <a:rPr lang="en-US" b="1" dirty="0">
                <a:latin typeface="Arial Black" panose="020B0A04020102020204" pitchFamily="34" charset="0"/>
              </a:rPr>
              <a:t>(3) Energy limits</a:t>
            </a:r>
          </a:p>
          <a:p>
            <a:pPr marL="0" indent="0">
              <a:buNone/>
            </a:pPr>
            <a:r>
              <a:rPr lang="en-US" b="1" dirty="0">
                <a:latin typeface="Arial Black" panose="020B0A04020102020204" pitchFamily="34" charset="0"/>
              </a:rPr>
              <a:t>(4) Geometric constraints</a:t>
            </a:r>
          </a:p>
        </p:txBody>
      </p:sp>
    </p:spTree>
    <p:extLst>
      <p:ext uri="{BB962C8B-B14F-4D97-AF65-F5344CB8AC3E}">
        <p14:creationId xmlns:p14="http://schemas.microsoft.com/office/powerpoint/2010/main" val="2624531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89FEC-500D-5232-3C78-38A163BAF41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E6D1681-8392-E387-04FE-8FF1DAF33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2015" y="908344"/>
            <a:ext cx="4765577" cy="5848879"/>
          </a:xfrm>
          <a:prstGeom prst="rect">
            <a:avLst/>
          </a:prstGeom>
        </p:spPr>
      </p:pic>
      <p:sp>
        <p:nvSpPr>
          <p:cNvPr id="2" name="TextBox 1">
            <a:extLst>
              <a:ext uri="{FF2B5EF4-FFF2-40B4-BE49-F238E27FC236}">
                <a16:creationId xmlns:a16="http://schemas.microsoft.com/office/drawing/2014/main" id="{D48C694C-2996-BD63-6DE6-8888FD643EC8}"/>
              </a:ext>
            </a:extLst>
          </p:cNvPr>
          <p:cNvSpPr txBox="1"/>
          <p:nvPr/>
        </p:nvSpPr>
        <p:spPr>
          <a:xfrm>
            <a:off x="160622" y="76250"/>
            <a:ext cx="8959119" cy="630942"/>
          </a:xfrm>
          <a:prstGeom prst="rect">
            <a:avLst/>
          </a:prstGeom>
          <a:noFill/>
        </p:spPr>
        <p:txBody>
          <a:bodyPr wrap="none" rtlCol="0">
            <a:spAutoFit/>
          </a:bodyPr>
          <a:lstStyle/>
          <a:p>
            <a:r>
              <a:rPr lang="en-US" sz="3500" b="1" dirty="0">
                <a:latin typeface="Arial Black" panose="020B0A04020102020204" pitchFamily="34" charset="0"/>
              </a:rPr>
              <a:t>faster speciation in warmer regions</a:t>
            </a:r>
          </a:p>
        </p:txBody>
      </p:sp>
      <p:sp>
        <p:nvSpPr>
          <p:cNvPr id="3" name="TextBox 2">
            <a:extLst>
              <a:ext uri="{FF2B5EF4-FFF2-40B4-BE49-F238E27FC236}">
                <a16:creationId xmlns:a16="http://schemas.microsoft.com/office/drawing/2014/main" id="{69E2D3C6-6C1A-F7B8-E241-070FC54EFB2D}"/>
              </a:ext>
            </a:extLst>
          </p:cNvPr>
          <p:cNvSpPr txBox="1"/>
          <p:nvPr/>
        </p:nvSpPr>
        <p:spPr>
          <a:xfrm>
            <a:off x="842964" y="6514068"/>
            <a:ext cx="2666114" cy="369332"/>
          </a:xfrm>
          <a:prstGeom prst="rect">
            <a:avLst/>
          </a:prstGeom>
          <a:noFill/>
        </p:spPr>
        <p:txBody>
          <a:bodyPr wrap="none" rtlCol="0">
            <a:spAutoFit/>
          </a:bodyPr>
          <a:lstStyle/>
          <a:p>
            <a:r>
              <a:rPr lang="en-US" b="1" dirty="0"/>
              <a:t>Hughes et al. (2006) PNAS</a:t>
            </a:r>
          </a:p>
        </p:txBody>
      </p:sp>
      <p:pic>
        <p:nvPicPr>
          <p:cNvPr id="5" name="Picture 4">
            <a:extLst>
              <a:ext uri="{FF2B5EF4-FFF2-40B4-BE49-F238E27FC236}">
                <a16:creationId xmlns:a16="http://schemas.microsoft.com/office/drawing/2014/main" id="{299E3924-A69F-ABA5-FEEF-F342E8AF13B7}"/>
              </a:ext>
            </a:extLst>
          </p:cNvPr>
          <p:cNvPicPr>
            <a:picLocks noChangeAspect="1"/>
          </p:cNvPicPr>
          <p:nvPr/>
        </p:nvPicPr>
        <p:blipFill rotWithShape="1">
          <a:blip r:embed="rId3">
            <a:extLst>
              <a:ext uri="{28A0092B-C50C-407E-A947-70E740481C1C}">
                <a14:useLocalDpi xmlns:a14="http://schemas.microsoft.com/office/drawing/2010/main" val="0"/>
              </a:ext>
            </a:extLst>
          </a:blip>
          <a:srcRect l="16708" r="14943"/>
          <a:stretch/>
        </p:blipFill>
        <p:spPr>
          <a:xfrm>
            <a:off x="160622" y="884921"/>
            <a:ext cx="3814762" cy="5581358"/>
          </a:xfrm>
          <a:prstGeom prst="rect">
            <a:avLst/>
          </a:prstGeom>
        </p:spPr>
      </p:pic>
    </p:spTree>
    <p:extLst>
      <p:ext uri="{BB962C8B-B14F-4D97-AF65-F5344CB8AC3E}">
        <p14:creationId xmlns:p14="http://schemas.microsoft.com/office/powerpoint/2010/main" val="423876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4FC3-6A6E-9A0C-86E7-A00D7A90826D}"/>
              </a:ext>
            </a:extLst>
          </p:cNvPr>
          <p:cNvSpPr>
            <a:spLocks noGrp="1"/>
          </p:cNvSpPr>
          <p:nvPr>
            <p:ph type="title"/>
          </p:nvPr>
        </p:nvSpPr>
        <p:spPr/>
        <p:txBody>
          <a:bodyPr/>
          <a:lstStyle/>
          <a:p>
            <a:r>
              <a:rPr lang="en-US" b="1" dirty="0">
                <a:latin typeface="Arial Black" panose="020B0A04020102020204" pitchFamily="34" charset="0"/>
              </a:rPr>
              <a:t>Temperature kinetics</a:t>
            </a:r>
          </a:p>
        </p:txBody>
      </p:sp>
      <p:sp>
        <p:nvSpPr>
          <p:cNvPr id="3" name="Content Placeholder 2">
            <a:extLst>
              <a:ext uri="{FF2B5EF4-FFF2-40B4-BE49-F238E27FC236}">
                <a16:creationId xmlns:a16="http://schemas.microsoft.com/office/drawing/2014/main" id="{3E1D368A-6604-C1EF-5473-49B54E3EC9EC}"/>
              </a:ext>
            </a:extLst>
          </p:cNvPr>
          <p:cNvSpPr>
            <a:spLocks noGrp="1"/>
          </p:cNvSpPr>
          <p:nvPr>
            <p:ph idx="1"/>
          </p:nvPr>
        </p:nvSpPr>
        <p:spPr>
          <a:xfrm>
            <a:off x="628650" y="1690690"/>
            <a:ext cx="7886700" cy="4802184"/>
          </a:xfrm>
        </p:spPr>
        <p:txBody>
          <a:bodyPr>
            <a:normAutofit fontScale="85000" lnSpcReduction="10000"/>
          </a:bodyPr>
          <a:lstStyle/>
          <a:p>
            <a:r>
              <a:rPr lang="en-US" dirty="0"/>
              <a:t>Probability of speciation, extinction, and colonization grows multiplicatively with temperature or energy (= Arrhenius kinetics for metabolic rate, diversification as a Poisson process with a rate depending on temperature).</a:t>
            </a:r>
            <a:endParaRPr lang="en-US" b="1" dirty="0"/>
          </a:p>
          <a:p>
            <a:pPr lvl="0"/>
            <a:r>
              <a:rPr lang="en-US" b="1" dirty="0"/>
              <a:t>Form:</a:t>
            </a:r>
            <a:r>
              <a:rPr lang="en-US" dirty="0"/>
              <a:t>                            straight line on semi-log plot</a:t>
            </a:r>
          </a:p>
          <a:p>
            <a:pPr lvl="0"/>
            <a:r>
              <a:rPr lang="en-US" b="1" dirty="0"/>
              <a:t>Shape:</a:t>
            </a:r>
            <a:r>
              <a:rPr lang="en-US" dirty="0"/>
              <a:t> Purely accelerating increase (or decrease) with predictor. No upper bound.</a:t>
            </a:r>
          </a:p>
          <a:p>
            <a:pPr lvl="0"/>
            <a:r>
              <a:rPr lang="en-US" b="1" dirty="0"/>
              <a:t>Implication:</a:t>
            </a:r>
            <a:r>
              <a:rPr lang="en-US" dirty="0"/>
              <a:t> Each unit increase in energy multiplies richness by a constant factor.</a:t>
            </a:r>
          </a:p>
          <a:p>
            <a:r>
              <a:rPr lang="en-US" dirty="0"/>
              <a:t>Difference from power law: Power law implies proportional change in relative terms, while exponential implies proportional change in absolute rate.</a:t>
            </a:r>
          </a:p>
          <a:p>
            <a:r>
              <a:rPr lang="en-US" b="1" dirty="0"/>
              <a:t>Prediction: Exponential relationship</a:t>
            </a:r>
          </a:p>
          <a:p>
            <a:endParaRPr lang="en-US" dirty="0"/>
          </a:p>
        </p:txBody>
      </p:sp>
      <p:pic>
        <p:nvPicPr>
          <p:cNvPr id="10" name="Picture 9">
            <a:extLst>
              <a:ext uri="{FF2B5EF4-FFF2-40B4-BE49-F238E27FC236}">
                <a16:creationId xmlns:a16="http://schemas.microsoft.com/office/drawing/2014/main" id="{D29EB3C3-6A8D-50D7-18DF-C771A0B9168E}"/>
              </a:ext>
            </a:extLst>
          </p:cNvPr>
          <p:cNvPicPr>
            <a:picLocks noChangeAspect="1"/>
          </p:cNvPicPr>
          <p:nvPr/>
        </p:nvPicPr>
        <p:blipFill>
          <a:blip r:embed="rId2"/>
          <a:stretch>
            <a:fillRect/>
          </a:stretch>
        </p:blipFill>
        <p:spPr>
          <a:xfrm>
            <a:off x="1747837" y="2860452"/>
            <a:ext cx="1528763" cy="568548"/>
          </a:xfrm>
          <a:prstGeom prst="rect">
            <a:avLst/>
          </a:prstGeom>
        </p:spPr>
      </p:pic>
    </p:spTree>
    <p:extLst>
      <p:ext uri="{BB962C8B-B14F-4D97-AF65-F5344CB8AC3E}">
        <p14:creationId xmlns:p14="http://schemas.microsoft.com/office/powerpoint/2010/main" val="18726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19AAE1-8F45-E316-5675-8EC3E5DCD428}"/>
              </a:ext>
            </a:extLst>
          </p:cNvPr>
          <p:cNvPicPr>
            <a:picLocks noChangeAspect="1"/>
          </p:cNvPicPr>
          <p:nvPr/>
        </p:nvPicPr>
        <p:blipFill>
          <a:blip r:embed="rId2"/>
          <a:stretch>
            <a:fillRect/>
          </a:stretch>
        </p:blipFill>
        <p:spPr>
          <a:xfrm>
            <a:off x="-1" y="1385914"/>
            <a:ext cx="9144000" cy="4086171"/>
          </a:xfrm>
          <a:prstGeom prst="rect">
            <a:avLst/>
          </a:prstGeom>
        </p:spPr>
      </p:pic>
      <p:sp>
        <p:nvSpPr>
          <p:cNvPr id="8" name="TextBox 7">
            <a:extLst>
              <a:ext uri="{FF2B5EF4-FFF2-40B4-BE49-F238E27FC236}">
                <a16:creationId xmlns:a16="http://schemas.microsoft.com/office/drawing/2014/main" id="{5385E6F1-9604-23A9-4105-C823DAAF84AA}"/>
              </a:ext>
            </a:extLst>
          </p:cNvPr>
          <p:cNvSpPr txBox="1"/>
          <p:nvPr/>
        </p:nvSpPr>
        <p:spPr>
          <a:xfrm>
            <a:off x="-1" y="5599085"/>
            <a:ext cx="9144000" cy="1015663"/>
          </a:xfrm>
          <a:prstGeom prst="rect">
            <a:avLst/>
          </a:prstGeom>
          <a:noFill/>
        </p:spPr>
        <p:txBody>
          <a:bodyPr wrap="square" rtlCol="0">
            <a:spAutoFit/>
          </a:bodyPr>
          <a:lstStyle/>
          <a:p>
            <a:pPr algn="just"/>
            <a:r>
              <a:rPr lang="en-US" sz="2000" b="1" dirty="0"/>
              <a:t>Brown et al. (2004) 9000+ citations. Metabolic rate changes with temperature and body mass. This connects with a variety of other patterns, including correlations with population size, population density, rates of molecular divergence and speciation</a:t>
            </a:r>
          </a:p>
        </p:txBody>
      </p:sp>
      <p:sp>
        <p:nvSpPr>
          <p:cNvPr id="9" name="Title 1">
            <a:extLst>
              <a:ext uri="{FF2B5EF4-FFF2-40B4-BE49-F238E27FC236}">
                <a16:creationId xmlns:a16="http://schemas.microsoft.com/office/drawing/2014/main" id="{A4B149EA-4351-C973-03AE-F88DCBB770D0}"/>
              </a:ext>
            </a:extLst>
          </p:cNvPr>
          <p:cNvSpPr>
            <a:spLocks noGrp="1"/>
          </p:cNvSpPr>
          <p:nvPr>
            <p:ph type="title"/>
          </p:nvPr>
        </p:nvSpPr>
        <p:spPr>
          <a:xfrm>
            <a:off x="1" y="138166"/>
            <a:ext cx="9144000" cy="1325563"/>
          </a:xfrm>
        </p:spPr>
        <p:txBody>
          <a:bodyPr>
            <a:normAutofit/>
          </a:bodyPr>
          <a:lstStyle/>
          <a:p>
            <a:pPr algn="ctr"/>
            <a:r>
              <a:rPr lang="en-US" sz="4000" b="1" dirty="0">
                <a:latin typeface="Arial Black" panose="020B0A04020102020204" pitchFamily="34" charset="0"/>
              </a:rPr>
              <a:t>scaling relationships in ecology</a:t>
            </a:r>
          </a:p>
        </p:txBody>
      </p:sp>
    </p:spTree>
    <p:extLst>
      <p:ext uri="{BB962C8B-B14F-4D97-AF65-F5344CB8AC3E}">
        <p14:creationId xmlns:p14="http://schemas.microsoft.com/office/powerpoint/2010/main" val="307758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64964-21C5-9903-A4EF-A611105DE649}"/>
              </a:ext>
            </a:extLst>
          </p:cNvPr>
          <p:cNvSpPr>
            <a:spLocks noGrp="1"/>
          </p:cNvSpPr>
          <p:nvPr>
            <p:ph type="title"/>
          </p:nvPr>
        </p:nvSpPr>
        <p:spPr>
          <a:xfrm>
            <a:off x="628650" y="274637"/>
            <a:ext cx="7886700" cy="1325563"/>
          </a:xfrm>
        </p:spPr>
        <p:txBody>
          <a:bodyPr/>
          <a:lstStyle/>
          <a:p>
            <a:r>
              <a:rPr lang="en-US" b="1" dirty="0">
                <a:latin typeface="Arial Black" panose="020B0A04020102020204" pitchFamily="34" charset="0"/>
              </a:rPr>
              <a:t>Metabolic theory</a:t>
            </a:r>
          </a:p>
        </p:txBody>
      </p:sp>
      <p:sp>
        <p:nvSpPr>
          <p:cNvPr id="3" name="Content Placeholder 2">
            <a:extLst>
              <a:ext uri="{FF2B5EF4-FFF2-40B4-BE49-F238E27FC236}">
                <a16:creationId xmlns:a16="http://schemas.microsoft.com/office/drawing/2014/main" id="{C1F29DDB-2648-8249-C2EF-B103E468FE68}"/>
              </a:ext>
            </a:extLst>
          </p:cNvPr>
          <p:cNvSpPr>
            <a:spLocks noGrp="1"/>
          </p:cNvSpPr>
          <p:nvPr>
            <p:ph idx="1"/>
          </p:nvPr>
        </p:nvSpPr>
        <p:spPr>
          <a:xfrm>
            <a:off x="628650" y="1600200"/>
            <a:ext cx="7981950" cy="4892673"/>
          </a:xfrm>
        </p:spPr>
        <p:txBody>
          <a:bodyPr>
            <a:normAutofit lnSpcReduction="10000"/>
          </a:bodyPr>
          <a:lstStyle/>
          <a:p>
            <a:pPr lvl="0"/>
            <a:r>
              <a:rPr lang="en-US" dirty="0"/>
              <a:t>Energy availability and temperature affect speciation/extinction rates through metabolic rates. This produces </a:t>
            </a:r>
            <a:r>
              <a:rPr lang="en-US" b="1" dirty="0"/>
              <a:t>allometric scaling</a:t>
            </a:r>
            <a:r>
              <a:rPr lang="en-US" dirty="0"/>
              <a:t> (power laws) between diversity and energy/temperature.</a:t>
            </a:r>
          </a:p>
          <a:p>
            <a:pPr lvl="0"/>
            <a:r>
              <a:rPr lang="en-US" b="1" dirty="0"/>
              <a:t>Form:</a:t>
            </a:r>
            <a:r>
              <a:rPr lang="en-US" dirty="0"/>
              <a:t>                         log–log plot is a straight line</a:t>
            </a:r>
          </a:p>
          <a:p>
            <a:pPr lvl="0"/>
            <a:r>
              <a:rPr lang="en-US" b="1" dirty="0"/>
              <a:t>Shape:</a:t>
            </a:r>
            <a:r>
              <a:rPr lang="en-US" dirty="0"/>
              <a:t> Concave upward on raw scale </a:t>
            </a:r>
          </a:p>
          <a:p>
            <a:pPr lvl="0"/>
            <a:r>
              <a:rPr lang="en-US" b="1" dirty="0"/>
              <a:t>Implication:</a:t>
            </a:r>
            <a:r>
              <a:rPr lang="en-US" dirty="0"/>
              <a:t> No hard ceiling. Richness keeps increasing proportionally with energy, but at diminishing or accelerating rates depending on parameter </a:t>
            </a:r>
            <a:r>
              <a:rPr lang="en-US" b="1" dirty="0"/>
              <a:t>b</a:t>
            </a:r>
            <a:r>
              <a:rPr lang="en-US" dirty="0"/>
              <a:t>. Predicts self-similarity and scale invariance.</a:t>
            </a:r>
          </a:p>
          <a:p>
            <a:r>
              <a:rPr lang="en-US" b="1" dirty="0"/>
              <a:t>Prediction: Power-law relationship</a:t>
            </a:r>
            <a:endParaRPr lang="en-US" dirty="0"/>
          </a:p>
          <a:p>
            <a:pPr lvl="0"/>
            <a:endParaRPr lang="en-US" dirty="0"/>
          </a:p>
          <a:p>
            <a:endParaRPr lang="en-US" dirty="0"/>
          </a:p>
        </p:txBody>
      </p:sp>
      <p:pic>
        <p:nvPicPr>
          <p:cNvPr id="12" name="Picture 11">
            <a:extLst>
              <a:ext uri="{FF2B5EF4-FFF2-40B4-BE49-F238E27FC236}">
                <a16:creationId xmlns:a16="http://schemas.microsoft.com/office/drawing/2014/main" id="{180782A1-60F6-50BE-561D-09883427D925}"/>
              </a:ext>
            </a:extLst>
          </p:cNvPr>
          <p:cNvPicPr>
            <a:picLocks noChangeAspect="1"/>
          </p:cNvPicPr>
          <p:nvPr/>
        </p:nvPicPr>
        <p:blipFill>
          <a:blip r:embed="rId2"/>
          <a:stretch>
            <a:fillRect/>
          </a:stretch>
        </p:blipFill>
        <p:spPr>
          <a:xfrm>
            <a:off x="1993899" y="2951163"/>
            <a:ext cx="1516125" cy="568547"/>
          </a:xfrm>
          <a:prstGeom prst="rect">
            <a:avLst/>
          </a:prstGeom>
        </p:spPr>
      </p:pic>
    </p:spTree>
    <p:extLst>
      <p:ext uri="{BB962C8B-B14F-4D97-AF65-F5344CB8AC3E}">
        <p14:creationId xmlns:p14="http://schemas.microsoft.com/office/powerpoint/2010/main" val="3207427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veral different types of evapotranspiration&#10;&#10;AI-generated content may be incorrect.">
            <a:extLst>
              <a:ext uri="{FF2B5EF4-FFF2-40B4-BE49-F238E27FC236}">
                <a16:creationId xmlns:a16="http://schemas.microsoft.com/office/drawing/2014/main" id="{57E53BA3-CCB0-ABEF-0D62-46A4096EF70B}"/>
              </a:ext>
            </a:extLst>
          </p:cNvPr>
          <p:cNvPicPr>
            <a:picLocks noChangeAspect="1"/>
          </p:cNvPicPr>
          <p:nvPr/>
        </p:nvPicPr>
        <p:blipFill>
          <a:blip r:embed="rId2">
            <a:extLst>
              <a:ext uri="{28A0092B-C50C-407E-A947-70E740481C1C}">
                <a14:useLocalDpi xmlns:a14="http://schemas.microsoft.com/office/drawing/2010/main" val="0"/>
              </a:ext>
            </a:extLst>
          </a:blip>
          <a:srcRect b="4939"/>
          <a:stretch>
            <a:fillRect/>
          </a:stretch>
        </p:blipFill>
        <p:spPr>
          <a:xfrm>
            <a:off x="547946" y="213530"/>
            <a:ext cx="7668954" cy="6123770"/>
          </a:xfrm>
          <a:prstGeom prst="rect">
            <a:avLst/>
          </a:prstGeom>
        </p:spPr>
      </p:pic>
      <p:sp>
        <p:nvSpPr>
          <p:cNvPr id="6" name="TextBox 5">
            <a:extLst>
              <a:ext uri="{FF2B5EF4-FFF2-40B4-BE49-F238E27FC236}">
                <a16:creationId xmlns:a16="http://schemas.microsoft.com/office/drawing/2014/main" id="{7FD08C21-8079-41ED-1D84-808EECD8F614}"/>
              </a:ext>
            </a:extLst>
          </p:cNvPr>
          <p:cNvSpPr txBox="1"/>
          <p:nvPr/>
        </p:nvSpPr>
        <p:spPr>
          <a:xfrm>
            <a:off x="2552700" y="6405943"/>
            <a:ext cx="4610100" cy="446276"/>
          </a:xfrm>
          <a:prstGeom prst="rect">
            <a:avLst/>
          </a:prstGeom>
          <a:noFill/>
        </p:spPr>
        <p:txBody>
          <a:bodyPr wrap="square" rtlCol="0">
            <a:spAutoFit/>
          </a:bodyPr>
          <a:lstStyle/>
          <a:p>
            <a:pPr algn="ctr"/>
            <a:r>
              <a:rPr lang="en-US" sz="2300" b="1" dirty="0">
                <a:solidFill>
                  <a:schemeClr val="bg1">
                    <a:lumMod val="65000"/>
                  </a:schemeClr>
                </a:solidFill>
              </a:rPr>
              <a:t>Currie (1991) 2200+ citations</a:t>
            </a:r>
          </a:p>
        </p:txBody>
      </p:sp>
    </p:spTree>
    <p:extLst>
      <p:ext uri="{BB962C8B-B14F-4D97-AF65-F5344CB8AC3E}">
        <p14:creationId xmlns:p14="http://schemas.microsoft.com/office/powerpoint/2010/main" val="916934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4C16-5F6C-B8D1-CC1C-5AEC8D345E06}"/>
              </a:ext>
            </a:extLst>
          </p:cNvPr>
          <p:cNvSpPr>
            <a:spLocks noGrp="1"/>
          </p:cNvSpPr>
          <p:nvPr>
            <p:ph type="title"/>
          </p:nvPr>
        </p:nvSpPr>
        <p:spPr>
          <a:xfrm>
            <a:off x="628650" y="365127"/>
            <a:ext cx="7886700" cy="930274"/>
          </a:xfrm>
        </p:spPr>
        <p:txBody>
          <a:bodyPr/>
          <a:lstStyle/>
          <a:p>
            <a:r>
              <a:rPr lang="en-US" b="1" dirty="0">
                <a:latin typeface="Arial Black" panose="020B0A04020102020204" pitchFamily="34" charset="0"/>
              </a:rPr>
              <a:t>Energy limits</a:t>
            </a:r>
          </a:p>
        </p:txBody>
      </p:sp>
      <p:sp>
        <p:nvSpPr>
          <p:cNvPr id="3" name="Content Placeholder 2">
            <a:extLst>
              <a:ext uri="{FF2B5EF4-FFF2-40B4-BE49-F238E27FC236}">
                <a16:creationId xmlns:a16="http://schemas.microsoft.com/office/drawing/2014/main" id="{9C0B692F-C293-F6C6-4961-BA2DA64FCDCD}"/>
              </a:ext>
            </a:extLst>
          </p:cNvPr>
          <p:cNvSpPr>
            <a:spLocks noGrp="1"/>
          </p:cNvSpPr>
          <p:nvPr>
            <p:ph idx="1"/>
          </p:nvPr>
        </p:nvSpPr>
        <p:spPr>
          <a:xfrm>
            <a:off x="628650" y="1603378"/>
            <a:ext cx="7886700" cy="4816475"/>
          </a:xfrm>
        </p:spPr>
        <p:txBody>
          <a:bodyPr>
            <a:normAutofit fontScale="92500" lnSpcReduction="10000"/>
          </a:bodyPr>
          <a:lstStyle/>
          <a:p>
            <a:r>
              <a:rPr lang="en-US" dirty="0"/>
              <a:t>Energy limits species coexistence. But above some energy  or productivity level, other factors (habitat heterogeneity, biotic interactions, evolutionary time) become limiting, and additional energy does not lead to more species.</a:t>
            </a:r>
            <a:endParaRPr lang="en-US" b="1" dirty="0"/>
          </a:p>
          <a:p>
            <a:pPr lvl="0"/>
            <a:r>
              <a:rPr lang="en-US" b="1" dirty="0"/>
              <a:t>Form:</a:t>
            </a:r>
            <a:r>
              <a:rPr lang="en-US" dirty="0"/>
              <a:t> </a:t>
            </a:r>
          </a:p>
          <a:p>
            <a:pPr lvl="0"/>
            <a:r>
              <a:rPr lang="en-US" dirty="0"/>
              <a:t>            Michaelis–Menten or logistic relationship</a:t>
            </a:r>
          </a:p>
          <a:p>
            <a:pPr lvl="0"/>
            <a:r>
              <a:rPr lang="en-US" b="1" dirty="0"/>
              <a:t>Shape:</a:t>
            </a:r>
            <a:r>
              <a:rPr lang="en-US" dirty="0"/>
              <a:t> Initially steep rise with energy but levels off to a maximum.</a:t>
            </a:r>
          </a:p>
          <a:p>
            <a:pPr lvl="0"/>
            <a:r>
              <a:rPr lang="en-US" b="1" dirty="0"/>
              <a:t>Implication:</a:t>
            </a:r>
            <a:r>
              <a:rPr lang="en-US" dirty="0"/>
              <a:t> Predicts a ceiling to richness at high energy—common in productivity–diversity models.</a:t>
            </a:r>
          </a:p>
          <a:p>
            <a:r>
              <a:rPr lang="en-US" b="1" dirty="0"/>
              <a:t>Prediction: Saturating (asymptotic) relationship</a:t>
            </a:r>
            <a:endParaRPr lang="en-US" dirty="0"/>
          </a:p>
          <a:p>
            <a:endParaRPr lang="en-US" dirty="0"/>
          </a:p>
        </p:txBody>
      </p:sp>
      <p:pic>
        <p:nvPicPr>
          <p:cNvPr id="7" name="Picture 6">
            <a:extLst>
              <a:ext uri="{FF2B5EF4-FFF2-40B4-BE49-F238E27FC236}">
                <a16:creationId xmlns:a16="http://schemas.microsoft.com/office/drawing/2014/main" id="{AB97F5FC-4C97-A016-A82D-DE850BF12854}"/>
              </a:ext>
            </a:extLst>
          </p:cNvPr>
          <p:cNvPicPr>
            <a:picLocks noChangeAspect="1"/>
          </p:cNvPicPr>
          <p:nvPr/>
        </p:nvPicPr>
        <p:blipFill>
          <a:blip r:embed="rId2"/>
          <a:srcRect t="-1" r="2922" b="-2288"/>
          <a:stretch>
            <a:fillRect/>
          </a:stretch>
        </p:blipFill>
        <p:spPr>
          <a:xfrm>
            <a:off x="1893887" y="3206754"/>
            <a:ext cx="3744913" cy="496888"/>
          </a:xfrm>
          <a:prstGeom prst="rect">
            <a:avLst/>
          </a:prstGeom>
        </p:spPr>
      </p:pic>
    </p:spTree>
    <p:extLst>
      <p:ext uri="{BB962C8B-B14F-4D97-AF65-F5344CB8AC3E}">
        <p14:creationId xmlns:p14="http://schemas.microsoft.com/office/powerpoint/2010/main" val="2246737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0634-5A71-07ED-2A70-FAF095FDE95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C600464-778B-FF9A-F839-12AA048F4BB6}"/>
              </a:ext>
            </a:extLst>
          </p:cNvPr>
          <p:cNvGrpSpPr/>
          <p:nvPr/>
        </p:nvGrpSpPr>
        <p:grpSpPr>
          <a:xfrm>
            <a:off x="0" y="711200"/>
            <a:ext cx="9144000" cy="4191091"/>
            <a:chOff x="0" y="711200"/>
            <a:chExt cx="9144000" cy="4191091"/>
          </a:xfrm>
        </p:grpSpPr>
        <p:pic>
          <p:nvPicPr>
            <p:cNvPr id="7" name="Picture 6">
              <a:extLst>
                <a:ext uri="{FF2B5EF4-FFF2-40B4-BE49-F238E27FC236}">
                  <a16:creationId xmlns:a16="http://schemas.microsoft.com/office/drawing/2014/main" id="{66CF4997-D7C0-F1AC-092B-22B061A86A5D}"/>
                </a:ext>
              </a:extLst>
            </p:cNvPr>
            <p:cNvPicPr>
              <a:picLocks noChangeAspect="1"/>
            </p:cNvPicPr>
            <p:nvPr/>
          </p:nvPicPr>
          <p:blipFill>
            <a:blip r:embed="rId2"/>
            <a:srcRect l="-556" t="10219" r="556" b="3383"/>
            <a:stretch>
              <a:fillRect/>
            </a:stretch>
          </p:blipFill>
          <p:spPr>
            <a:xfrm>
              <a:off x="0" y="1625692"/>
              <a:ext cx="9144000" cy="2989274"/>
            </a:xfrm>
            <a:prstGeom prst="rect">
              <a:avLst/>
            </a:prstGeom>
          </p:spPr>
        </p:pic>
        <p:sp>
          <p:nvSpPr>
            <p:cNvPr id="3" name="TextBox 2">
              <a:extLst>
                <a:ext uri="{FF2B5EF4-FFF2-40B4-BE49-F238E27FC236}">
                  <a16:creationId xmlns:a16="http://schemas.microsoft.com/office/drawing/2014/main" id="{A828DAC8-1DAA-9930-80DD-51BDEFBB2FE9}"/>
                </a:ext>
              </a:extLst>
            </p:cNvPr>
            <p:cNvSpPr txBox="1"/>
            <p:nvPr/>
          </p:nvSpPr>
          <p:spPr>
            <a:xfrm>
              <a:off x="128752" y="766149"/>
              <a:ext cx="1491499" cy="630942"/>
            </a:xfrm>
            <a:prstGeom prst="rect">
              <a:avLst/>
            </a:prstGeom>
            <a:solidFill>
              <a:schemeClr val="bg1"/>
            </a:solidFill>
          </p:spPr>
          <p:txBody>
            <a:bodyPr wrap="none" rtlCol="0">
              <a:spAutoFit/>
            </a:bodyPr>
            <a:lstStyle/>
            <a:p>
              <a:r>
                <a:rPr lang="en-US" sz="3500" b="1" dirty="0">
                  <a:solidFill>
                    <a:srgbClr val="000099"/>
                  </a:solidFill>
                </a:rPr>
                <a:t>Theory</a:t>
              </a:r>
            </a:p>
          </p:txBody>
        </p:sp>
        <p:sp>
          <p:nvSpPr>
            <p:cNvPr id="4" name="TextBox 3">
              <a:extLst>
                <a:ext uri="{FF2B5EF4-FFF2-40B4-BE49-F238E27FC236}">
                  <a16:creationId xmlns:a16="http://schemas.microsoft.com/office/drawing/2014/main" id="{4EA7569F-0523-3D35-60D4-01545495744D}"/>
                </a:ext>
              </a:extLst>
            </p:cNvPr>
            <p:cNvSpPr txBox="1"/>
            <p:nvPr/>
          </p:nvSpPr>
          <p:spPr>
            <a:xfrm>
              <a:off x="2463800" y="766149"/>
              <a:ext cx="2348720" cy="630942"/>
            </a:xfrm>
            <a:prstGeom prst="rect">
              <a:avLst/>
            </a:prstGeom>
            <a:solidFill>
              <a:schemeClr val="bg1"/>
            </a:solidFill>
          </p:spPr>
          <p:txBody>
            <a:bodyPr wrap="none" rtlCol="0">
              <a:spAutoFit/>
            </a:bodyPr>
            <a:lstStyle/>
            <a:p>
              <a:r>
                <a:rPr lang="en-US" sz="3500" b="1" dirty="0">
                  <a:solidFill>
                    <a:srgbClr val="000099"/>
                  </a:solidFill>
                </a:rPr>
                <a:t>Mechanism</a:t>
              </a:r>
            </a:p>
          </p:txBody>
        </p:sp>
        <p:sp>
          <p:nvSpPr>
            <p:cNvPr id="5" name="TextBox 4">
              <a:extLst>
                <a:ext uri="{FF2B5EF4-FFF2-40B4-BE49-F238E27FC236}">
                  <a16:creationId xmlns:a16="http://schemas.microsoft.com/office/drawing/2014/main" id="{7AF71B3A-67F9-7C71-E47C-D00F33CCB6C8}"/>
                </a:ext>
              </a:extLst>
            </p:cNvPr>
            <p:cNvSpPr txBox="1"/>
            <p:nvPr/>
          </p:nvSpPr>
          <p:spPr>
            <a:xfrm>
              <a:off x="5905500" y="766149"/>
              <a:ext cx="2394951" cy="630942"/>
            </a:xfrm>
            <a:prstGeom prst="rect">
              <a:avLst/>
            </a:prstGeom>
            <a:solidFill>
              <a:schemeClr val="bg1"/>
            </a:solidFill>
          </p:spPr>
          <p:txBody>
            <a:bodyPr wrap="none" rtlCol="0">
              <a:spAutoFit/>
            </a:bodyPr>
            <a:lstStyle/>
            <a:p>
              <a:r>
                <a:rPr lang="en-US" sz="3500" b="1" dirty="0">
                  <a:solidFill>
                    <a:srgbClr val="000099"/>
                  </a:solidFill>
                </a:rPr>
                <a:t>Prediction   </a:t>
              </a:r>
            </a:p>
          </p:txBody>
        </p:sp>
        <p:cxnSp>
          <p:nvCxnSpPr>
            <p:cNvPr id="10" name="Straight Connector 9">
              <a:extLst>
                <a:ext uri="{FF2B5EF4-FFF2-40B4-BE49-F238E27FC236}">
                  <a16:creationId xmlns:a16="http://schemas.microsoft.com/office/drawing/2014/main" id="{616E4EAE-898E-9644-7781-B8D984BE224A}"/>
                </a:ext>
              </a:extLst>
            </p:cNvPr>
            <p:cNvCxnSpPr>
              <a:cxnSpLocks/>
            </p:cNvCxnSpPr>
            <p:nvPr/>
          </p:nvCxnSpPr>
          <p:spPr>
            <a:xfrm>
              <a:off x="177800" y="711200"/>
              <a:ext cx="87249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8ED03DD-DB75-6E8E-2437-8FFC0EB8F745}"/>
                </a:ext>
              </a:extLst>
            </p:cNvPr>
            <p:cNvCxnSpPr>
              <a:cxnSpLocks/>
            </p:cNvCxnSpPr>
            <p:nvPr/>
          </p:nvCxnSpPr>
          <p:spPr>
            <a:xfrm>
              <a:off x="128752" y="1524091"/>
              <a:ext cx="88120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1FF376-A112-5A03-EA5F-D959DFF43141}"/>
                </a:ext>
              </a:extLst>
            </p:cNvPr>
            <p:cNvCxnSpPr>
              <a:cxnSpLocks/>
            </p:cNvCxnSpPr>
            <p:nvPr/>
          </p:nvCxnSpPr>
          <p:spPr>
            <a:xfrm>
              <a:off x="103352" y="4902291"/>
              <a:ext cx="88374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F5391F-3297-D06C-BC56-633012F8936C}"/>
                </a:ext>
              </a:extLst>
            </p:cNvPr>
            <p:cNvSpPr txBox="1"/>
            <p:nvPr/>
          </p:nvSpPr>
          <p:spPr>
            <a:xfrm>
              <a:off x="103353" y="1651092"/>
              <a:ext cx="2360448" cy="3139321"/>
            </a:xfrm>
            <a:prstGeom prst="rect">
              <a:avLst/>
            </a:prstGeom>
            <a:solidFill>
              <a:schemeClr val="bg1"/>
            </a:solidFill>
          </p:spPr>
          <p:txBody>
            <a:bodyPr wrap="square" rtlCol="0">
              <a:spAutoFit/>
            </a:bodyPr>
            <a:lstStyle/>
            <a:p>
              <a:r>
                <a:rPr lang="en-US" sz="2200" b="1" dirty="0"/>
                <a:t>Metabolic theory</a:t>
              </a:r>
            </a:p>
            <a:p>
              <a:endParaRPr lang="en-US" sz="2200" b="1" dirty="0"/>
            </a:p>
            <a:p>
              <a:endParaRPr lang="en-US" sz="2200" b="1" dirty="0"/>
            </a:p>
            <a:p>
              <a:r>
                <a:rPr lang="en-US" sz="2200" b="1" dirty="0"/>
                <a:t>Kinetic theory</a:t>
              </a:r>
            </a:p>
            <a:p>
              <a:endParaRPr lang="en-US" sz="2200" b="1" dirty="0"/>
            </a:p>
            <a:p>
              <a:endParaRPr lang="en-US" sz="2200" b="1" dirty="0"/>
            </a:p>
            <a:p>
              <a:endParaRPr lang="en-US" sz="2200" b="1" dirty="0"/>
            </a:p>
            <a:p>
              <a:r>
                <a:rPr lang="en-US" sz="2200" b="1" dirty="0"/>
                <a:t>Energy limits</a:t>
              </a:r>
            </a:p>
            <a:p>
              <a:endParaRPr lang="en-US" sz="2200" b="1" dirty="0"/>
            </a:p>
          </p:txBody>
        </p:sp>
      </p:grpSp>
    </p:spTree>
    <p:extLst>
      <p:ext uri="{BB962C8B-B14F-4D97-AF65-F5344CB8AC3E}">
        <p14:creationId xmlns:p14="http://schemas.microsoft.com/office/powerpoint/2010/main" val="3043687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B1D-A8E3-07F3-C28A-BA32FCA41F14}"/>
            </a:ext>
          </a:extLst>
        </p:cNvPr>
        <p:cNvGrpSpPr/>
        <p:nvPr/>
      </p:nvGrpSpPr>
      <p:grpSpPr>
        <a:xfrm>
          <a:off x="0" y="0"/>
          <a:ext cx="0" cy="0"/>
          <a:chOff x="0" y="0"/>
          <a:chExt cx="0" cy="0"/>
        </a:xfrm>
      </p:grpSpPr>
      <p:pic>
        <p:nvPicPr>
          <p:cNvPr id="3074" name="Picture 2" descr="Related image">
            <a:extLst>
              <a:ext uri="{FF2B5EF4-FFF2-40B4-BE49-F238E27FC236}">
                <a16:creationId xmlns:a16="http://schemas.microsoft.com/office/drawing/2014/main" id="{114EAA5C-880E-A72D-3848-368D34880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3672"/>
            <a:ext cx="9144000" cy="46672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south america species diversity map">
            <a:extLst>
              <a:ext uri="{FF2B5EF4-FFF2-40B4-BE49-F238E27FC236}">
                <a16:creationId xmlns:a16="http://schemas.microsoft.com/office/drawing/2014/main" id="{E24A81EF-396F-4276-5E9C-046470550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05199"/>
            <a:ext cx="914400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umboldt">
            <a:extLst>
              <a:ext uri="{FF2B5EF4-FFF2-40B4-BE49-F238E27FC236}">
                <a16:creationId xmlns:a16="http://schemas.microsoft.com/office/drawing/2014/main" id="{49ED4C26-ACDA-01E3-C2B9-613ED9956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6477" y="196408"/>
            <a:ext cx="2279737" cy="31971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6B37FC9-20A3-4F44-5B85-699674663840}"/>
              </a:ext>
            </a:extLst>
          </p:cNvPr>
          <p:cNvSpPr txBox="1"/>
          <p:nvPr/>
        </p:nvSpPr>
        <p:spPr>
          <a:xfrm>
            <a:off x="159026" y="6488668"/>
            <a:ext cx="657937" cy="369332"/>
          </a:xfrm>
          <a:prstGeom prst="rect">
            <a:avLst/>
          </a:prstGeom>
          <a:noFill/>
        </p:spPr>
        <p:txBody>
          <a:bodyPr wrap="none" rtlCol="0">
            <a:spAutoFit/>
          </a:bodyPr>
          <a:lstStyle/>
          <a:p>
            <a:r>
              <a:rPr lang="en-US" b="1" dirty="0">
                <a:solidFill>
                  <a:srgbClr val="FF0000"/>
                </a:solidFill>
              </a:rPr>
              <a:t>birds</a:t>
            </a:r>
          </a:p>
        </p:txBody>
      </p:sp>
      <p:sp>
        <p:nvSpPr>
          <p:cNvPr id="6" name="TextBox 5">
            <a:extLst>
              <a:ext uri="{FF2B5EF4-FFF2-40B4-BE49-F238E27FC236}">
                <a16:creationId xmlns:a16="http://schemas.microsoft.com/office/drawing/2014/main" id="{717813EF-93A3-8B70-17F2-BF51DAC74EE0}"/>
              </a:ext>
            </a:extLst>
          </p:cNvPr>
          <p:cNvSpPr txBox="1"/>
          <p:nvPr/>
        </p:nvSpPr>
        <p:spPr>
          <a:xfrm>
            <a:off x="3014869" y="6488668"/>
            <a:ext cx="1122423" cy="369332"/>
          </a:xfrm>
          <a:prstGeom prst="rect">
            <a:avLst/>
          </a:prstGeom>
          <a:noFill/>
        </p:spPr>
        <p:txBody>
          <a:bodyPr wrap="none" rtlCol="0">
            <a:spAutoFit/>
          </a:bodyPr>
          <a:lstStyle/>
          <a:p>
            <a:r>
              <a:rPr lang="en-US" b="1" dirty="0">
                <a:solidFill>
                  <a:srgbClr val="FF0000"/>
                </a:solidFill>
              </a:rPr>
              <a:t>mammals</a:t>
            </a:r>
          </a:p>
        </p:txBody>
      </p:sp>
      <p:sp>
        <p:nvSpPr>
          <p:cNvPr id="7" name="TextBox 6">
            <a:extLst>
              <a:ext uri="{FF2B5EF4-FFF2-40B4-BE49-F238E27FC236}">
                <a16:creationId xmlns:a16="http://schemas.microsoft.com/office/drawing/2014/main" id="{AEF80D5D-B4EA-08C4-FC90-7EFD2628EBD4}"/>
              </a:ext>
            </a:extLst>
          </p:cNvPr>
          <p:cNvSpPr txBox="1"/>
          <p:nvPr/>
        </p:nvSpPr>
        <p:spPr>
          <a:xfrm>
            <a:off x="5725598" y="6488668"/>
            <a:ext cx="1297150" cy="369332"/>
          </a:xfrm>
          <a:prstGeom prst="rect">
            <a:avLst/>
          </a:prstGeom>
          <a:noFill/>
        </p:spPr>
        <p:txBody>
          <a:bodyPr wrap="none" rtlCol="0">
            <a:spAutoFit/>
          </a:bodyPr>
          <a:lstStyle/>
          <a:p>
            <a:r>
              <a:rPr lang="en-US" b="1" dirty="0">
                <a:solidFill>
                  <a:srgbClr val="FF0000"/>
                </a:solidFill>
              </a:rPr>
              <a:t>amphibians</a:t>
            </a:r>
          </a:p>
        </p:txBody>
      </p:sp>
    </p:spTree>
    <p:extLst>
      <p:ext uri="{BB962C8B-B14F-4D97-AF65-F5344CB8AC3E}">
        <p14:creationId xmlns:p14="http://schemas.microsoft.com/office/powerpoint/2010/main" val="2040925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5114"/>
            <a:ext cx="9144000" cy="1325563"/>
          </a:xfrm>
        </p:spPr>
        <p:txBody>
          <a:bodyPr>
            <a:normAutofit/>
          </a:bodyPr>
          <a:lstStyle/>
          <a:p>
            <a:pPr algn="ctr"/>
            <a:r>
              <a:rPr lang="en-US" sz="3800" b="1" dirty="0">
                <a:latin typeface="Arial Black" panose="020B0A04020102020204" pitchFamily="34" charset="0"/>
              </a:rPr>
              <a:t>Geometric constraints </a:t>
            </a:r>
            <a:r>
              <a:rPr lang="en-US" sz="3800" b="1" dirty="0">
                <a:latin typeface="+mn-lt"/>
              </a:rPr>
              <a:t>explain much of the species richness in African birds</a:t>
            </a:r>
          </a:p>
        </p:txBody>
      </p:sp>
      <p:pic>
        <p:nvPicPr>
          <p:cNvPr id="4" name="Picture 3"/>
          <p:cNvPicPr>
            <a:picLocks noChangeAspect="1"/>
          </p:cNvPicPr>
          <p:nvPr/>
        </p:nvPicPr>
        <p:blipFill>
          <a:blip r:embed="rId3"/>
          <a:stretch>
            <a:fillRect/>
          </a:stretch>
        </p:blipFill>
        <p:spPr>
          <a:xfrm>
            <a:off x="391547" y="1985961"/>
            <a:ext cx="8446628" cy="3592392"/>
          </a:xfrm>
          <a:prstGeom prst="rect">
            <a:avLst/>
          </a:prstGeom>
        </p:spPr>
      </p:pic>
      <p:sp>
        <p:nvSpPr>
          <p:cNvPr id="5" name="TextBox 4"/>
          <p:cNvSpPr txBox="1"/>
          <p:nvPr/>
        </p:nvSpPr>
        <p:spPr>
          <a:xfrm>
            <a:off x="6171711" y="6488668"/>
            <a:ext cx="2972289" cy="369332"/>
          </a:xfrm>
          <a:prstGeom prst="rect">
            <a:avLst/>
          </a:prstGeom>
          <a:noFill/>
        </p:spPr>
        <p:txBody>
          <a:bodyPr wrap="none" rtlCol="0">
            <a:spAutoFit/>
          </a:bodyPr>
          <a:lstStyle/>
          <a:p>
            <a:r>
              <a:rPr lang="en-US" b="1" dirty="0" err="1"/>
              <a:t>Jetz</a:t>
            </a:r>
            <a:r>
              <a:rPr lang="en-US" b="1" dirty="0"/>
              <a:t> and </a:t>
            </a:r>
            <a:r>
              <a:rPr lang="en-US" b="1" dirty="0" err="1"/>
              <a:t>Rahbek</a:t>
            </a:r>
            <a:r>
              <a:rPr lang="en-US" b="1" dirty="0"/>
              <a:t> (2001) PNAS</a:t>
            </a:r>
          </a:p>
        </p:txBody>
      </p:sp>
      <p:sp>
        <p:nvSpPr>
          <p:cNvPr id="6" name="TextBox 5"/>
          <p:cNvSpPr txBox="1"/>
          <p:nvPr/>
        </p:nvSpPr>
        <p:spPr>
          <a:xfrm>
            <a:off x="103535" y="5657671"/>
            <a:ext cx="8936929" cy="1200329"/>
          </a:xfrm>
          <a:prstGeom prst="rect">
            <a:avLst/>
          </a:prstGeom>
          <a:noFill/>
        </p:spPr>
        <p:txBody>
          <a:bodyPr wrap="square" rtlCol="0">
            <a:spAutoFit/>
          </a:bodyPr>
          <a:lstStyle/>
          <a:p>
            <a:pPr algn="just"/>
            <a:r>
              <a:rPr lang="en-US" b="1" dirty="0"/>
              <a:t>Species ranges of 1100+ birds placed randomly within the bounds of the African continent. The richness under this null model remarkably resembles the observed richness of birds. The </a:t>
            </a:r>
            <a:r>
              <a:rPr lang="en-US" b="1" dirty="0" err="1"/>
              <a:t>contraints</a:t>
            </a:r>
            <a:r>
              <a:rPr lang="en-US" b="1" dirty="0"/>
              <a:t> therefore may have significantly contributed to the formation of the geographic patterns in bird richness</a:t>
            </a:r>
          </a:p>
        </p:txBody>
      </p:sp>
    </p:spTree>
    <p:extLst>
      <p:ext uri="{BB962C8B-B14F-4D97-AF65-F5344CB8AC3E}">
        <p14:creationId xmlns:p14="http://schemas.microsoft.com/office/powerpoint/2010/main" val="964572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16C4-9ED8-96A2-AE88-5AE17E108CCF}"/>
              </a:ext>
            </a:extLst>
          </p:cNvPr>
          <p:cNvSpPr>
            <a:spLocks noGrp="1"/>
          </p:cNvSpPr>
          <p:nvPr>
            <p:ph type="title"/>
          </p:nvPr>
        </p:nvSpPr>
        <p:spPr>
          <a:xfrm>
            <a:off x="0" y="134937"/>
            <a:ext cx="9143999" cy="1325563"/>
          </a:xfrm>
        </p:spPr>
        <p:txBody>
          <a:bodyPr>
            <a:normAutofit/>
          </a:bodyPr>
          <a:lstStyle/>
          <a:p>
            <a:pPr algn="ctr"/>
            <a:r>
              <a:rPr lang="en-US" sz="3500" b="1" dirty="0">
                <a:latin typeface="Arial Black" panose="020B0A04020102020204" pitchFamily="34" charset="0"/>
              </a:rPr>
              <a:t>Null model: Geometric constraints</a:t>
            </a:r>
          </a:p>
        </p:txBody>
      </p:sp>
      <p:sp>
        <p:nvSpPr>
          <p:cNvPr id="3" name="Content Placeholder 2">
            <a:extLst>
              <a:ext uri="{FF2B5EF4-FFF2-40B4-BE49-F238E27FC236}">
                <a16:creationId xmlns:a16="http://schemas.microsoft.com/office/drawing/2014/main" id="{F3A0B5A1-ECD3-6D91-F3A2-E8D5FBC33D1A}"/>
              </a:ext>
            </a:extLst>
          </p:cNvPr>
          <p:cNvSpPr>
            <a:spLocks noGrp="1"/>
          </p:cNvSpPr>
          <p:nvPr>
            <p:ph idx="1"/>
          </p:nvPr>
        </p:nvSpPr>
        <p:spPr>
          <a:xfrm>
            <a:off x="628650" y="1460500"/>
            <a:ext cx="8061325" cy="5133973"/>
          </a:xfrm>
        </p:spPr>
        <p:txBody>
          <a:bodyPr>
            <a:normAutofit fontScale="92500"/>
          </a:bodyPr>
          <a:lstStyle/>
          <a:p>
            <a:r>
              <a:rPr lang="en-US" dirty="0"/>
              <a:t>Mid-domain effect: On a bounded domain, species ranges placed randomly must overlap most in the middle of the domain.</a:t>
            </a:r>
          </a:p>
          <a:p>
            <a:r>
              <a:rPr lang="en-US" dirty="0"/>
              <a:t>This purely geometric property yields a richness peak at the equator even without environmental gradients.</a:t>
            </a:r>
          </a:p>
          <a:p>
            <a:r>
              <a:rPr lang="en-US" dirty="0"/>
              <a:t>The mechanism: species ranges cannot extend beyond the boundary, so they are “compressed” toward the </a:t>
            </a:r>
            <a:r>
              <a:rPr lang="en-US" dirty="0" err="1"/>
              <a:t>centre</a:t>
            </a:r>
            <a:r>
              <a:rPr lang="en-US" dirty="0"/>
              <a:t>, creating a stacking of ranges near the equator.</a:t>
            </a:r>
          </a:p>
          <a:p>
            <a:r>
              <a:rPr lang="en-US" dirty="0"/>
              <a:t>Use: a baseline for testing whether observed LDG exceeds what geometry alone would produce.</a:t>
            </a:r>
          </a:p>
          <a:p>
            <a:r>
              <a:rPr lang="en-US" b="1" dirty="0"/>
              <a:t>Prediction: richness peaks at mid-latitudes and mid-elevations</a:t>
            </a:r>
            <a:endParaRPr lang="en-US" dirty="0"/>
          </a:p>
        </p:txBody>
      </p:sp>
    </p:spTree>
    <p:extLst>
      <p:ext uri="{BB962C8B-B14F-4D97-AF65-F5344CB8AC3E}">
        <p14:creationId xmlns:p14="http://schemas.microsoft.com/office/powerpoint/2010/main" val="1956983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E83F-68D1-499E-4BB2-225B2641C6E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2BF0092-4131-1402-FAE2-82AD34F0F8B6}"/>
              </a:ext>
            </a:extLst>
          </p:cNvPr>
          <p:cNvPicPr>
            <a:picLocks noChangeAspect="1"/>
          </p:cNvPicPr>
          <p:nvPr/>
        </p:nvPicPr>
        <p:blipFill>
          <a:blip r:embed="rId3"/>
          <a:stretch>
            <a:fillRect/>
          </a:stretch>
        </p:blipFill>
        <p:spPr>
          <a:xfrm>
            <a:off x="64374" y="4496406"/>
            <a:ext cx="2848521" cy="2361594"/>
          </a:xfrm>
          <a:prstGeom prst="rect">
            <a:avLst/>
          </a:prstGeom>
        </p:spPr>
      </p:pic>
      <p:pic>
        <p:nvPicPr>
          <p:cNvPr id="5" name="Picture 4">
            <a:extLst>
              <a:ext uri="{FF2B5EF4-FFF2-40B4-BE49-F238E27FC236}">
                <a16:creationId xmlns:a16="http://schemas.microsoft.com/office/drawing/2014/main" id="{CD8BE920-94B2-4693-805E-B7A743B3B3AD}"/>
              </a:ext>
            </a:extLst>
          </p:cNvPr>
          <p:cNvPicPr>
            <a:picLocks noChangeAspect="1"/>
          </p:cNvPicPr>
          <p:nvPr/>
        </p:nvPicPr>
        <p:blipFill>
          <a:blip r:embed="rId4"/>
          <a:stretch>
            <a:fillRect/>
          </a:stretch>
        </p:blipFill>
        <p:spPr>
          <a:xfrm>
            <a:off x="367287" y="779285"/>
            <a:ext cx="3131287" cy="4005344"/>
          </a:xfrm>
          <a:prstGeom prst="rect">
            <a:avLst/>
          </a:prstGeom>
        </p:spPr>
      </p:pic>
      <p:pic>
        <p:nvPicPr>
          <p:cNvPr id="6" name="Picture 5">
            <a:extLst>
              <a:ext uri="{FF2B5EF4-FFF2-40B4-BE49-F238E27FC236}">
                <a16:creationId xmlns:a16="http://schemas.microsoft.com/office/drawing/2014/main" id="{0D15C310-6920-44A8-4FC7-686869F59818}"/>
              </a:ext>
            </a:extLst>
          </p:cNvPr>
          <p:cNvPicPr>
            <a:picLocks noChangeAspect="1"/>
          </p:cNvPicPr>
          <p:nvPr/>
        </p:nvPicPr>
        <p:blipFill>
          <a:blip r:embed="rId5"/>
          <a:stretch>
            <a:fillRect/>
          </a:stretch>
        </p:blipFill>
        <p:spPr>
          <a:xfrm>
            <a:off x="5897217" y="898793"/>
            <a:ext cx="3013628" cy="5959207"/>
          </a:xfrm>
          <a:prstGeom prst="rect">
            <a:avLst/>
          </a:prstGeom>
        </p:spPr>
      </p:pic>
      <p:sp>
        <p:nvSpPr>
          <p:cNvPr id="8" name="TextBox 7">
            <a:extLst>
              <a:ext uri="{FF2B5EF4-FFF2-40B4-BE49-F238E27FC236}">
                <a16:creationId xmlns:a16="http://schemas.microsoft.com/office/drawing/2014/main" id="{EA7C3EFA-B0C2-B7FE-823D-986D2ABB8A1B}"/>
              </a:ext>
            </a:extLst>
          </p:cNvPr>
          <p:cNvSpPr txBox="1"/>
          <p:nvPr/>
        </p:nvSpPr>
        <p:spPr>
          <a:xfrm>
            <a:off x="78036" y="119271"/>
            <a:ext cx="9204315" cy="553998"/>
          </a:xfrm>
          <a:prstGeom prst="rect">
            <a:avLst/>
          </a:prstGeom>
          <a:noFill/>
        </p:spPr>
        <p:txBody>
          <a:bodyPr wrap="none" rtlCol="0">
            <a:spAutoFit/>
          </a:bodyPr>
          <a:lstStyle/>
          <a:p>
            <a:r>
              <a:rPr lang="en-US" sz="3000" b="1" dirty="0"/>
              <a:t>Mid-elevation peak in </a:t>
            </a:r>
            <a:r>
              <a:rPr lang="en-US" sz="3000" b="1" dirty="0" err="1"/>
              <a:t>hylid</a:t>
            </a:r>
            <a:r>
              <a:rPr lang="en-US" sz="3000" b="1" dirty="0"/>
              <a:t> richness is explained by time</a:t>
            </a:r>
          </a:p>
        </p:txBody>
      </p:sp>
      <p:sp>
        <p:nvSpPr>
          <p:cNvPr id="9" name="TextBox 8">
            <a:extLst>
              <a:ext uri="{FF2B5EF4-FFF2-40B4-BE49-F238E27FC236}">
                <a16:creationId xmlns:a16="http://schemas.microsoft.com/office/drawing/2014/main" id="{5DAA1A41-0427-E0A4-24DB-53C7819836B7}"/>
              </a:ext>
            </a:extLst>
          </p:cNvPr>
          <p:cNvSpPr txBox="1"/>
          <p:nvPr/>
        </p:nvSpPr>
        <p:spPr>
          <a:xfrm>
            <a:off x="3498573" y="3578992"/>
            <a:ext cx="2398644" cy="2862322"/>
          </a:xfrm>
          <a:prstGeom prst="rect">
            <a:avLst/>
          </a:prstGeom>
          <a:noFill/>
        </p:spPr>
        <p:txBody>
          <a:bodyPr wrap="square" rtlCol="0">
            <a:spAutoFit/>
          </a:bodyPr>
          <a:lstStyle/>
          <a:p>
            <a:pPr algn="just"/>
            <a:r>
              <a:rPr lang="en-US" sz="1500" b="1" dirty="0"/>
              <a:t>Most species of </a:t>
            </a:r>
            <a:r>
              <a:rPr lang="en-US" sz="1500" b="1" dirty="0" err="1"/>
              <a:t>hylid</a:t>
            </a:r>
            <a:r>
              <a:rPr lang="en-US" sz="1500" b="1" dirty="0"/>
              <a:t> </a:t>
            </a:r>
            <a:r>
              <a:rPr lang="en-US" sz="1500" b="1" dirty="0" err="1"/>
              <a:t>glassfrogs</a:t>
            </a:r>
            <a:r>
              <a:rPr lang="en-US" sz="1500" b="1" dirty="0"/>
              <a:t> occur at mid-elevations in the Andes. The pattern is best predicted by time (despite the recent uplift of the Andes). Also, rates of elevational change are coupled with climatic niche-evolution, supporting the role of niche conservatism in forming richness patterns</a:t>
            </a:r>
          </a:p>
        </p:txBody>
      </p:sp>
      <p:sp>
        <p:nvSpPr>
          <p:cNvPr id="10" name="TextBox 9">
            <a:extLst>
              <a:ext uri="{FF2B5EF4-FFF2-40B4-BE49-F238E27FC236}">
                <a16:creationId xmlns:a16="http://schemas.microsoft.com/office/drawing/2014/main" id="{DA2B0930-7C9D-2F9C-7369-248AF5697103}"/>
              </a:ext>
            </a:extLst>
          </p:cNvPr>
          <p:cNvSpPr txBox="1"/>
          <p:nvPr/>
        </p:nvSpPr>
        <p:spPr>
          <a:xfrm>
            <a:off x="3293985" y="6441314"/>
            <a:ext cx="2807820" cy="369332"/>
          </a:xfrm>
          <a:prstGeom prst="rect">
            <a:avLst/>
          </a:prstGeom>
          <a:noFill/>
        </p:spPr>
        <p:txBody>
          <a:bodyPr wrap="none" rtlCol="0">
            <a:spAutoFit/>
          </a:bodyPr>
          <a:lstStyle/>
          <a:p>
            <a:r>
              <a:rPr lang="en-US" b="1" dirty="0" err="1"/>
              <a:t>Hutter</a:t>
            </a:r>
            <a:r>
              <a:rPr lang="en-US" b="1" dirty="0"/>
              <a:t> et al. (2013) </a:t>
            </a:r>
            <a:r>
              <a:rPr lang="en-US" b="1" dirty="0" err="1"/>
              <a:t>EcolLett</a:t>
            </a:r>
            <a:endParaRPr lang="en-US" b="1" dirty="0"/>
          </a:p>
        </p:txBody>
      </p:sp>
      <p:pic>
        <p:nvPicPr>
          <p:cNvPr id="11" name="Picture 10">
            <a:extLst>
              <a:ext uri="{FF2B5EF4-FFF2-40B4-BE49-F238E27FC236}">
                <a16:creationId xmlns:a16="http://schemas.microsoft.com/office/drawing/2014/main" id="{6C6BA331-BD31-57D8-F209-F1430BE1020D}"/>
              </a:ext>
            </a:extLst>
          </p:cNvPr>
          <p:cNvPicPr>
            <a:picLocks noChangeAspect="1"/>
          </p:cNvPicPr>
          <p:nvPr/>
        </p:nvPicPr>
        <p:blipFill rotWithShape="1">
          <a:blip r:embed="rId6"/>
          <a:srcRect l="23484" r="19555"/>
          <a:stretch/>
        </p:blipFill>
        <p:spPr>
          <a:xfrm>
            <a:off x="3544135" y="882210"/>
            <a:ext cx="2451122" cy="2531242"/>
          </a:xfrm>
          <a:prstGeom prst="rect">
            <a:avLst/>
          </a:prstGeom>
        </p:spPr>
      </p:pic>
      <p:sp>
        <p:nvSpPr>
          <p:cNvPr id="2" name="Rectangle 1">
            <a:extLst>
              <a:ext uri="{FF2B5EF4-FFF2-40B4-BE49-F238E27FC236}">
                <a16:creationId xmlns:a16="http://schemas.microsoft.com/office/drawing/2014/main" id="{C5FBADF9-D125-3480-AD2A-C894E9D042F1}"/>
              </a:ext>
            </a:extLst>
          </p:cNvPr>
          <p:cNvSpPr/>
          <p:nvPr/>
        </p:nvSpPr>
        <p:spPr>
          <a:xfrm>
            <a:off x="1" y="4412512"/>
            <a:ext cx="3013628" cy="2445488"/>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58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27B21-2BB5-9E78-9B45-25A11CAC14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8F8471-2D4B-8330-7A86-47FA329A9FA8}"/>
              </a:ext>
            </a:extLst>
          </p:cNvPr>
          <p:cNvSpPr>
            <a:spLocks noGrp="1"/>
          </p:cNvSpPr>
          <p:nvPr>
            <p:ph type="title"/>
          </p:nvPr>
        </p:nvSpPr>
        <p:spPr>
          <a:xfrm>
            <a:off x="0" y="134937"/>
            <a:ext cx="9143999" cy="1325563"/>
          </a:xfrm>
        </p:spPr>
        <p:txBody>
          <a:bodyPr>
            <a:normAutofit/>
          </a:bodyPr>
          <a:lstStyle/>
          <a:p>
            <a:pPr algn="ctr"/>
            <a:r>
              <a:rPr lang="en-US" sz="3500" b="1" dirty="0">
                <a:latin typeface="Arial Black" panose="020B0A04020102020204" pitchFamily="34" charset="0"/>
              </a:rPr>
              <a:t>Null model: Geometric constraints</a:t>
            </a:r>
          </a:p>
        </p:txBody>
      </p:sp>
      <p:sp>
        <p:nvSpPr>
          <p:cNvPr id="3" name="Content Placeholder 2">
            <a:extLst>
              <a:ext uri="{FF2B5EF4-FFF2-40B4-BE49-F238E27FC236}">
                <a16:creationId xmlns:a16="http://schemas.microsoft.com/office/drawing/2014/main" id="{BD10A6C5-69C6-C7E9-7819-CF4F158760B6}"/>
              </a:ext>
            </a:extLst>
          </p:cNvPr>
          <p:cNvSpPr>
            <a:spLocks noGrp="1"/>
          </p:cNvSpPr>
          <p:nvPr>
            <p:ph idx="1"/>
          </p:nvPr>
        </p:nvSpPr>
        <p:spPr>
          <a:xfrm>
            <a:off x="628650" y="1460500"/>
            <a:ext cx="8061325" cy="5133973"/>
          </a:xfrm>
        </p:spPr>
        <p:txBody>
          <a:bodyPr>
            <a:normAutofit fontScale="92500"/>
          </a:bodyPr>
          <a:lstStyle/>
          <a:p>
            <a:r>
              <a:rPr lang="en-US" dirty="0"/>
              <a:t>Mid-domain effect: On a bounded domain, species ranges placed randomly must overlap most in the middle of the domain.</a:t>
            </a:r>
          </a:p>
          <a:p>
            <a:r>
              <a:rPr lang="en-US" dirty="0"/>
              <a:t>This purely geometric property yields a richness peak at the equator even without environmental gradients.</a:t>
            </a:r>
          </a:p>
          <a:p>
            <a:r>
              <a:rPr lang="en-US" dirty="0"/>
              <a:t>The mechanism: species ranges cannot extend beyond the boundary, so they are “compressed” toward the </a:t>
            </a:r>
            <a:r>
              <a:rPr lang="en-US" dirty="0" err="1"/>
              <a:t>centre</a:t>
            </a:r>
            <a:r>
              <a:rPr lang="en-US" dirty="0"/>
              <a:t>, creating a stacking of ranges near the equator.</a:t>
            </a:r>
          </a:p>
          <a:p>
            <a:r>
              <a:rPr lang="en-US" dirty="0"/>
              <a:t>Use: a baseline for testing whether observed LDG exceeds what geometry alone would produce.</a:t>
            </a:r>
          </a:p>
          <a:p>
            <a:r>
              <a:rPr lang="en-US" b="1" dirty="0"/>
              <a:t>Prediction: richness peaks at mid-latitudes and mid-elevations</a:t>
            </a:r>
            <a:endParaRPr lang="en-US" dirty="0"/>
          </a:p>
        </p:txBody>
      </p:sp>
    </p:spTree>
    <p:extLst>
      <p:ext uri="{BB962C8B-B14F-4D97-AF65-F5344CB8AC3E}">
        <p14:creationId xmlns:p14="http://schemas.microsoft.com/office/powerpoint/2010/main" val="3712706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C78C4-7E60-7AD0-7DB5-D8ED70C64C7B}"/>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BC9B1F6-6C20-E06A-9B2E-EDA722ECDC03}"/>
              </a:ext>
            </a:extLst>
          </p:cNvPr>
          <p:cNvSpPr/>
          <p:nvPr/>
        </p:nvSpPr>
        <p:spPr>
          <a:xfrm>
            <a:off x="-54395" y="-31809"/>
            <a:ext cx="6235405"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18CE21-76C5-A3AC-E382-A5F5A0F1B416}"/>
              </a:ext>
            </a:extLst>
          </p:cNvPr>
          <p:cNvSpPr txBox="1"/>
          <p:nvPr/>
        </p:nvSpPr>
        <p:spPr>
          <a:xfrm>
            <a:off x="6349686" y="4905785"/>
            <a:ext cx="1273105" cy="369332"/>
          </a:xfrm>
          <a:prstGeom prst="rect">
            <a:avLst/>
          </a:prstGeom>
          <a:noFill/>
        </p:spPr>
        <p:txBody>
          <a:bodyPr wrap="none" rtlCol="0">
            <a:spAutoFit/>
          </a:bodyPr>
          <a:lstStyle/>
          <a:p>
            <a:r>
              <a:rPr lang="en-US" dirty="0">
                <a:solidFill>
                  <a:schemeClr val="bg1">
                    <a:lumMod val="75000"/>
                  </a:schemeClr>
                </a:solidFill>
              </a:rPr>
              <a:t>amphibians</a:t>
            </a:r>
          </a:p>
        </p:txBody>
      </p:sp>
      <p:sp>
        <p:nvSpPr>
          <p:cNvPr id="6" name="Rectangle 5">
            <a:extLst>
              <a:ext uri="{FF2B5EF4-FFF2-40B4-BE49-F238E27FC236}">
                <a16:creationId xmlns:a16="http://schemas.microsoft.com/office/drawing/2014/main" id="{D054467C-D9F2-5088-D121-E49B65E1A0F0}"/>
              </a:ext>
            </a:extLst>
          </p:cNvPr>
          <p:cNvSpPr/>
          <p:nvPr/>
        </p:nvSpPr>
        <p:spPr>
          <a:xfrm>
            <a:off x="6187103" y="-31298"/>
            <a:ext cx="2956897"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E4AF13-932B-3421-9E37-FE5A071257E9}"/>
              </a:ext>
            </a:extLst>
          </p:cNvPr>
          <p:cNvPicPr>
            <a:picLocks noChangeAspect="1"/>
          </p:cNvPicPr>
          <p:nvPr/>
        </p:nvPicPr>
        <p:blipFill rotWithShape="1">
          <a:blip r:embed="rId3"/>
          <a:srcRect r="4876"/>
          <a:stretch/>
        </p:blipFill>
        <p:spPr>
          <a:xfrm>
            <a:off x="6472450" y="3621791"/>
            <a:ext cx="2493383" cy="3236209"/>
          </a:xfrm>
          <a:prstGeom prst="rect">
            <a:avLst/>
          </a:prstGeom>
        </p:spPr>
      </p:pic>
      <p:pic>
        <p:nvPicPr>
          <p:cNvPr id="11" name="Picture 4" descr="Image result for humboldt">
            <a:extLst>
              <a:ext uri="{FF2B5EF4-FFF2-40B4-BE49-F238E27FC236}">
                <a16:creationId xmlns:a16="http://schemas.microsoft.com/office/drawing/2014/main" id="{85AF81E6-A418-02A3-7704-1A018A3E8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50" y="35503"/>
            <a:ext cx="2493383" cy="34968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28D2C66-6BC8-1B78-A079-42113D5CB0BB}"/>
              </a:ext>
            </a:extLst>
          </p:cNvPr>
          <p:cNvSpPr txBox="1"/>
          <p:nvPr/>
        </p:nvSpPr>
        <p:spPr>
          <a:xfrm>
            <a:off x="313376" y="493912"/>
            <a:ext cx="5791302" cy="2055563"/>
          </a:xfrm>
          <a:prstGeom prst="rect">
            <a:avLst/>
          </a:prstGeom>
          <a:noFill/>
        </p:spPr>
        <p:txBody>
          <a:bodyPr wrap="square" rtlCol="0">
            <a:spAutoFit/>
          </a:bodyPr>
          <a:lstStyle/>
          <a:p>
            <a:pPr>
              <a:lnSpc>
                <a:spcPct val="120000"/>
              </a:lnSpc>
            </a:pPr>
            <a:r>
              <a:rPr lang="en-US" sz="5500" b="1" dirty="0">
                <a:solidFill>
                  <a:schemeClr val="accent5">
                    <a:lumMod val="20000"/>
                    <a:lumOff val="80000"/>
                  </a:schemeClr>
                </a:solidFill>
                <a:latin typeface="Arial Black" panose="020B0A04020102020204" pitchFamily="34" charset="0"/>
              </a:rPr>
              <a:t>latitudes </a:t>
            </a:r>
          </a:p>
          <a:p>
            <a:pPr>
              <a:lnSpc>
                <a:spcPct val="120000"/>
              </a:lnSpc>
            </a:pPr>
            <a:r>
              <a:rPr lang="en-US" sz="5500" b="1" dirty="0">
                <a:solidFill>
                  <a:schemeClr val="accent5">
                    <a:lumMod val="20000"/>
                    <a:lumOff val="80000"/>
                  </a:schemeClr>
                </a:solidFill>
                <a:latin typeface="Arial Black" panose="020B0A04020102020204" pitchFamily="34" charset="0"/>
              </a:rPr>
              <a:t>and elevations</a:t>
            </a:r>
          </a:p>
        </p:txBody>
      </p:sp>
      <p:grpSp>
        <p:nvGrpSpPr>
          <p:cNvPr id="2" name="Group 1">
            <a:extLst>
              <a:ext uri="{FF2B5EF4-FFF2-40B4-BE49-F238E27FC236}">
                <a16:creationId xmlns:a16="http://schemas.microsoft.com/office/drawing/2014/main" id="{44971B1C-7611-D48C-C5F0-F4FA8C6A9D3C}"/>
              </a:ext>
            </a:extLst>
          </p:cNvPr>
          <p:cNvGrpSpPr/>
          <p:nvPr/>
        </p:nvGrpSpPr>
        <p:grpSpPr>
          <a:xfrm>
            <a:off x="53259" y="3106754"/>
            <a:ext cx="6410506" cy="3571870"/>
            <a:chOff x="-34423" y="2229934"/>
            <a:chExt cx="6410506" cy="3571870"/>
          </a:xfrm>
        </p:grpSpPr>
        <p:pic>
          <p:nvPicPr>
            <p:cNvPr id="1032" name="Picture 8" descr="Image result for diversity world map species">
              <a:extLst>
                <a:ext uri="{FF2B5EF4-FFF2-40B4-BE49-F238E27FC236}">
                  <a16:creationId xmlns:a16="http://schemas.microsoft.com/office/drawing/2014/main" id="{2C90F688-639E-546A-907A-F84BC68937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59B1C6F6-EDAD-D2F8-DEDF-683C550377B3}"/>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5451874-D812-B0E8-5A7C-EAF44C994418}"/>
              </a:ext>
            </a:extLst>
          </p:cNvPr>
          <p:cNvSpPr txBox="1"/>
          <p:nvPr/>
        </p:nvSpPr>
        <p:spPr>
          <a:xfrm>
            <a:off x="8339543" y="3608558"/>
            <a:ext cx="652743" cy="369332"/>
          </a:xfrm>
          <a:prstGeom prst="rect">
            <a:avLst/>
          </a:prstGeom>
          <a:noFill/>
        </p:spPr>
        <p:txBody>
          <a:bodyPr wrap="none" rtlCol="0">
            <a:spAutoFit/>
          </a:bodyPr>
          <a:lstStyle/>
          <a:p>
            <a:r>
              <a:rPr lang="en-US" dirty="0"/>
              <a:t>1799</a:t>
            </a:r>
          </a:p>
        </p:txBody>
      </p:sp>
      <p:sp>
        <p:nvSpPr>
          <p:cNvPr id="3" name="Cross 2">
            <a:extLst>
              <a:ext uri="{FF2B5EF4-FFF2-40B4-BE49-F238E27FC236}">
                <a16:creationId xmlns:a16="http://schemas.microsoft.com/office/drawing/2014/main" id="{8E205413-92D0-E732-8F68-77D50487D51C}"/>
              </a:ext>
            </a:extLst>
          </p:cNvPr>
          <p:cNvSpPr/>
          <p:nvPr/>
        </p:nvSpPr>
        <p:spPr>
          <a:xfrm rot="3032077">
            <a:off x="4352832" y="269244"/>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3482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708A-88DA-C451-9FC3-355AF81F12B4}"/>
              </a:ext>
            </a:extLst>
          </p:cNvPr>
          <p:cNvSpPr>
            <a:spLocks noGrp="1"/>
          </p:cNvSpPr>
          <p:nvPr>
            <p:ph type="title"/>
          </p:nvPr>
        </p:nvSpPr>
        <p:spPr/>
        <p:txBody>
          <a:bodyPr/>
          <a:lstStyle/>
          <a:p>
            <a:r>
              <a:rPr lang="en-US" b="1" dirty="0">
                <a:latin typeface="+mn-lt"/>
              </a:rPr>
              <a:t>latitudinal and elevational gradients</a:t>
            </a:r>
          </a:p>
        </p:txBody>
      </p:sp>
      <p:sp>
        <p:nvSpPr>
          <p:cNvPr id="3" name="Content Placeholder 2">
            <a:extLst>
              <a:ext uri="{FF2B5EF4-FFF2-40B4-BE49-F238E27FC236}">
                <a16:creationId xmlns:a16="http://schemas.microsoft.com/office/drawing/2014/main" id="{A47725AA-28DE-DE88-E50B-AD54CC9D4628}"/>
              </a:ext>
            </a:extLst>
          </p:cNvPr>
          <p:cNvSpPr>
            <a:spLocks noGrp="1"/>
          </p:cNvSpPr>
          <p:nvPr>
            <p:ph idx="1"/>
          </p:nvPr>
        </p:nvSpPr>
        <p:spPr>
          <a:xfrm>
            <a:off x="228600" y="1690688"/>
            <a:ext cx="8585200" cy="4802185"/>
          </a:xfrm>
        </p:spPr>
        <p:txBody>
          <a:bodyPr>
            <a:normAutofit/>
          </a:bodyPr>
          <a:lstStyle/>
          <a:p>
            <a:pPr marL="514350" indent="-514350">
              <a:buFont typeface="+mj-lt"/>
              <a:buAutoNum type="arabicPeriod"/>
            </a:pPr>
            <a:endParaRPr lang="en-US" b="1" dirty="0"/>
          </a:p>
          <a:p>
            <a:pPr marL="514350" indent="-514350">
              <a:buFont typeface="+mj-lt"/>
              <a:buAutoNum type="arabicPeriod"/>
            </a:pPr>
            <a:r>
              <a:rPr lang="en-US" b="1" dirty="0"/>
              <a:t>Are elevational gradients replicates of latitudinal gradients? Can we use them as nature’s laboratories, what are the similarities between these gradients? What questions can be answered for elevations, but not for latitudes?</a:t>
            </a:r>
          </a:p>
          <a:p>
            <a:pPr marL="514350" indent="-514350">
              <a:buFont typeface="+mj-lt"/>
              <a:buAutoNum type="arabicPeriod"/>
            </a:pPr>
            <a:endParaRPr lang="en-US" b="1" dirty="0"/>
          </a:p>
          <a:p>
            <a:pPr marL="514350" indent="-514350">
              <a:buFont typeface="+mj-lt"/>
              <a:buAutoNum type="arabicPeriod"/>
            </a:pPr>
            <a:r>
              <a:rPr lang="en-US" b="1" dirty="0"/>
              <a:t>How are the gradients different? Consider the effects of geographic scale, temporal scale, processes that operate within mountains and continents worldwide. When would you expect the gradients to differ?</a:t>
            </a:r>
          </a:p>
        </p:txBody>
      </p:sp>
      <p:sp>
        <p:nvSpPr>
          <p:cNvPr id="4" name="Cross 3">
            <a:extLst>
              <a:ext uri="{FF2B5EF4-FFF2-40B4-BE49-F238E27FC236}">
                <a16:creationId xmlns:a16="http://schemas.microsoft.com/office/drawing/2014/main" id="{D05519D4-A323-D530-9E3C-09B47B74FD05}"/>
              </a:ext>
            </a:extLst>
          </p:cNvPr>
          <p:cNvSpPr/>
          <p:nvPr/>
        </p:nvSpPr>
        <p:spPr>
          <a:xfrm rot="3032077">
            <a:off x="7180305" y="3778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0753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1D0F3-213F-D8D1-7EF9-B1C004340273}"/>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EE7B3B8-94A1-859A-E3B0-467A548A5FF6}"/>
              </a:ext>
            </a:extLst>
          </p:cNvPr>
          <p:cNvGrpSpPr/>
          <p:nvPr/>
        </p:nvGrpSpPr>
        <p:grpSpPr>
          <a:xfrm>
            <a:off x="0" y="711200"/>
            <a:ext cx="9144000" cy="4191091"/>
            <a:chOff x="0" y="711200"/>
            <a:chExt cx="9144000" cy="4191091"/>
          </a:xfrm>
        </p:grpSpPr>
        <p:pic>
          <p:nvPicPr>
            <p:cNvPr id="7" name="Picture 6">
              <a:extLst>
                <a:ext uri="{FF2B5EF4-FFF2-40B4-BE49-F238E27FC236}">
                  <a16:creationId xmlns:a16="http://schemas.microsoft.com/office/drawing/2014/main" id="{F845EFCE-F136-1F36-6239-1558C426A2F5}"/>
                </a:ext>
              </a:extLst>
            </p:cNvPr>
            <p:cNvPicPr>
              <a:picLocks noChangeAspect="1"/>
            </p:cNvPicPr>
            <p:nvPr/>
          </p:nvPicPr>
          <p:blipFill>
            <a:blip r:embed="rId2"/>
            <a:srcRect l="-556" t="10219" r="556" b="3383"/>
            <a:stretch>
              <a:fillRect/>
            </a:stretch>
          </p:blipFill>
          <p:spPr>
            <a:xfrm>
              <a:off x="0" y="1625692"/>
              <a:ext cx="9144000" cy="2989274"/>
            </a:xfrm>
            <a:prstGeom prst="rect">
              <a:avLst/>
            </a:prstGeom>
          </p:spPr>
        </p:pic>
        <p:sp>
          <p:nvSpPr>
            <p:cNvPr id="3" name="TextBox 2">
              <a:extLst>
                <a:ext uri="{FF2B5EF4-FFF2-40B4-BE49-F238E27FC236}">
                  <a16:creationId xmlns:a16="http://schemas.microsoft.com/office/drawing/2014/main" id="{0E4ED88C-C46E-A1FB-3961-3A118E55C0F6}"/>
                </a:ext>
              </a:extLst>
            </p:cNvPr>
            <p:cNvSpPr txBox="1"/>
            <p:nvPr/>
          </p:nvSpPr>
          <p:spPr>
            <a:xfrm>
              <a:off x="128752" y="766149"/>
              <a:ext cx="1491499" cy="630942"/>
            </a:xfrm>
            <a:prstGeom prst="rect">
              <a:avLst/>
            </a:prstGeom>
            <a:solidFill>
              <a:schemeClr val="bg1"/>
            </a:solidFill>
          </p:spPr>
          <p:txBody>
            <a:bodyPr wrap="none" rtlCol="0">
              <a:spAutoFit/>
            </a:bodyPr>
            <a:lstStyle/>
            <a:p>
              <a:r>
                <a:rPr lang="en-US" sz="3500" b="1" dirty="0">
                  <a:solidFill>
                    <a:srgbClr val="000099"/>
                  </a:solidFill>
                </a:rPr>
                <a:t>Theory</a:t>
              </a:r>
            </a:p>
          </p:txBody>
        </p:sp>
        <p:sp>
          <p:nvSpPr>
            <p:cNvPr id="4" name="TextBox 3">
              <a:extLst>
                <a:ext uri="{FF2B5EF4-FFF2-40B4-BE49-F238E27FC236}">
                  <a16:creationId xmlns:a16="http://schemas.microsoft.com/office/drawing/2014/main" id="{49BE5CCF-5C99-D9B8-FE5A-488162106F35}"/>
                </a:ext>
              </a:extLst>
            </p:cNvPr>
            <p:cNvSpPr txBox="1"/>
            <p:nvPr/>
          </p:nvSpPr>
          <p:spPr>
            <a:xfrm>
              <a:off x="2463800" y="766149"/>
              <a:ext cx="2348720" cy="630942"/>
            </a:xfrm>
            <a:prstGeom prst="rect">
              <a:avLst/>
            </a:prstGeom>
            <a:solidFill>
              <a:schemeClr val="bg1"/>
            </a:solidFill>
          </p:spPr>
          <p:txBody>
            <a:bodyPr wrap="none" rtlCol="0">
              <a:spAutoFit/>
            </a:bodyPr>
            <a:lstStyle/>
            <a:p>
              <a:r>
                <a:rPr lang="en-US" sz="3500" b="1" dirty="0">
                  <a:solidFill>
                    <a:srgbClr val="000099"/>
                  </a:solidFill>
                </a:rPr>
                <a:t>Mechanism</a:t>
              </a:r>
            </a:p>
          </p:txBody>
        </p:sp>
        <p:sp>
          <p:nvSpPr>
            <p:cNvPr id="5" name="TextBox 4">
              <a:extLst>
                <a:ext uri="{FF2B5EF4-FFF2-40B4-BE49-F238E27FC236}">
                  <a16:creationId xmlns:a16="http://schemas.microsoft.com/office/drawing/2014/main" id="{B94C3FDD-E9A1-E00B-B505-CBCF99ADACC9}"/>
                </a:ext>
              </a:extLst>
            </p:cNvPr>
            <p:cNvSpPr txBox="1"/>
            <p:nvPr/>
          </p:nvSpPr>
          <p:spPr>
            <a:xfrm>
              <a:off x="5905500" y="766149"/>
              <a:ext cx="2394951" cy="630942"/>
            </a:xfrm>
            <a:prstGeom prst="rect">
              <a:avLst/>
            </a:prstGeom>
            <a:solidFill>
              <a:schemeClr val="bg1"/>
            </a:solidFill>
          </p:spPr>
          <p:txBody>
            <a:bodyPr wrap="none" rtlCol="0">
              <a:spAutoFit/>
            </a:bodyPr>
            <a:lstStyle/>
            <a:p>
              <a:r>
                <a:rPr lang="en-US" sz="3500" b="1" dirty="0">
                  <a:solidFill>
                    <a:srgbClr val="000099"/>
                  </a:solidFill>
                </a:rPr>
                <a:t>Prediction   </a:t>
              </a:r>
            </a:p>
          </p:txBody>
        </p:sp>
        <p:cxnSp>
          <p:nvCxnSpPr>
            <p:cNvPr id="10" name="Straight Connector 9">
              <a:extLst>
                <a:ext uri="{FF2B5EF4-FFF2-40B4-BE49-F238E27FC236}">
                  <a16:creationId xmlns:a16="http://schemas.microsoft.com/office/drawing/2014/main" id="{F3202465-A0F5-8991-E44D-312259744249}"/>
                </a:ext>
              </a:extLst>
            </p:cNvPr>
            <p:cNvCxnSpPr>
              <a:cxnSpLocks/>
            </p:cNvCxnSpPr>
            <p:nvPr/>
          </p:nvCxnSpPr>
          <p:spPr>
            <a:xfrm>
              <a:off x="177800" y="711200"/>
              <a:ext cx="87249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B88C4B-7A38-D4F2-737B-87DBA6BBBC65}"/>
                </a:ext>
              </a:extLst>
            </p:cNvPr>
            <p:cNvCxnSpPr>
              <a:cxnSpLocks/>
            </p:cNvCxnSpPr>
            <p:nvPr/>
          </p:nvCxnSpPr>
          <p:spPr>
            <a:xfrm>
              <a:off x="128752" y="1524091"/>
              <a:ext cx="88120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8DC830-CE6C-1707-A838-75FACC2F1C95}"/>
                </a:ext>
              </a:extLst>
            </p:cNvPr>
            <p:cNvCxnSpPr>
              <a:cxnSpLocks/>
            </p:cNvCxnSpPr>
            <p:nvPr/>
          </p:nvCxnSpPr>
          <p:spPr>
            <a:xfrm>
              <a:off x="103352" y="4902291"/>
              <a:ext cx="88374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E41930-B842-DDBE-6C36-6B15C3BE5D36}"/>
                </a:ext>
              </a:extLst>
            </p:cNvPr>
            <p:cNvSpPr txBox="1"/>
            <p:nvPr/>
          </p:nvSpPr>
          <p:spPr>
            <a:xfrm>
              <a:off x="103353" y="1651092"/>
              <a:ext cx="2360448" cy="3139321"/>
            </a:xfrm>
            <a:prstGeom prst="rect">
              <a:avLst/>
            </a:prstGeom>
            <a:solidFill>
              <a:schemeClr val="bg1"/>
            </a:solidFill>
          </p:spPr>
          <p:txBody>
            <a:bodyPr wrap="square" rtlCol="0">
              <a:spAutoFit/>
            </a:bodyPr>
            <a:lstStyle/>
            <a:p>
              <a:r>
                <a:rPr lang="en-US" sz="2200" b="1" dirty="0"/>
                <a:t>Metabolic theory</a:t>
              </a:r>
            </a:p>
            <a:p>
              <a:endParaRPr lang="en-US" sz="2200" b="1" dirty="0"/>
            </a:p>
            <a:p>
              <a:endParaRPr lang="en-US" sz="2200" b="1" dirty="0"/>
            </a:p>
            <a:p>
              <a:r>
                <a:rPr lang="en-US" sz="2200" b="1" dirty="0"/>
                <a:t>Kinetic theory</a:t>
              </a:r>
            </a:p>
            <a:p>
              <a:endParaRPr lang="en-US" sz="2200" b="1" dirty="0"/>
            </a:p>
            <a:p>
              <a:endParaRPr lang="en-US" sz="2200" b="1" dirty="0"/>
            </a:p>
            <a:p>
              <a:endParaRPr lang="en-US" sz="2200" b="1" dirty="0"/>
            </a:p>
            <a:p>
              <a:r>
                <a:rPr lang="en-US" sz="2200" b="1" dirty="0"/>
                <a:t>Energy limits</a:t>
              </a:r>
            </a:p>
            <a:p>
              <a:endParaRPr lang="en-US" sz="2200" b="1" dirty="0"/>
            </a:p>
          </p:txBody>
        </p:sp>
      </p:grpSp>
    </p:spTree>
    <p:extLst>
      <p:ext uri="{BB962C8B-B14F-4D97-AF65-F5344CB8AC3E}">
        <p14:creationId xmlns:p14="http://schemas.microsoft.com/office/powerpoint/2010/main" val="6612038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14AFF-3F6F-F98D-BF4D-2719AD31DDA5}"/>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18A49993-995F-E276-06EF-39BD11362732}"/>
              </a:ext>
            </a:extLst>
          </p:cNvPr>
          <p:cNvGrpSpPr/>
          <p:nvPr/>
        </p:nvGrpSpPr>
        <p:grpSpPr>
          <a:xfrm>
            <a:off x="0" y="711200"/>
            <a:ext cx="9144000" cy="5723646"/>
            <a:chOff x="0" y="711200"/>
            <a:chExt cx="9144000" cy="5723646"/>
          </a:xfrm>
        </p:grpSpPr>
        <p:pic>
          <p:nvPicPr>
            <p:cNvPr id="7" name="Picture 6">
              <a:extLst>
                <a:ext uri="{FF2B5EF4-FFF2-40B4-BE49-F238E27FC236}">
                  <a16:creationId xmlns:a16="http://schemas.microsoft.com/office/drawing/2014/main" id="{78C81BDB-C710-03FF-DA89-AABF2195D92B}"/>
                </a:ext>
              </a:extLst>
            </p:cNvPr>
            <p:cNvPicPr>
              <a:picLocks noChangeAspect="1"/>
            </p:cNvPicPr>
            <p:nvPr/>
          </p:nvPicPr>
          <p:blipFill>
            <a:blip r:embed="rId2"/>
            <a:srcRect l="-556" t="10219" r="556" b="3383"/>
            <a:stretch>
              <a:fillRect/>
            </a:stretch>
          </p:blipFill>
          <p:spPr>
            <a:xfrm>
              <a:off x="0" y="1625692"/>
              <a:ext cx="9144000" cy="2989274"/>
            </a:xfrm>
            <a:prstGeom prst="rect">
              <a:avLst/>
            </a:prstGeom>
          </p:spPr>
        </p:pic>
        <p:sp>
          <p:nvSpPr>
            <p:cNvPr id="3" name="TextBox 2">
              <a:extLst>
                <a:ext uri="{FF2B5EF4-FFF2-40B4-BE49-F238E27FC236}">
                  <a16:creationId xmlns:a16="http://schemas.microsoft.com/office/drawing/2014/main" id="{E1C435FB-9233-BE18-F47F-7B3793B1BA26}"/>
                </a:ext>
              </a:extLst>
            </p:cNvPr>
            <p:cNvSpPr txBox="1"/>
            <p:nvPr/>
          </p:nvSpPr>
          <p:spPr>
            <a:xfrm>
              <a:off x="128752" y="766149"/>
              <a:ext cx="1491499" cy="630942"/>
            </a:xfrm>
            <a:prstGeom prst="rect">
              <a:avLst/>
            </a:prstGeom>
            <a:solidFill>
              <a:schemeClr val="bg1"/>
            </a:solidFill>
          </p:spPr>
          <p:txBody>
            <a:bodyPr wrap="none" rtlCol="0">
              <a:spAutoFit/>
            </a:bodyPr>
            <a:lstStyle/>
            <a:p>
              <a:r>
                <a:rPr lang="en-US" sz="3500" b="1" dirty="0">
                  <a:solidFill>
                    <a:srgbClr val="000099"/>
                  </a:solidFill>
                </a:rPr>
                <a:t>Theory</a:t>
              </a:r>
            </a:p>
          </p:txBody>
        </p:sp>
        <p:sp>
          <p:nvSpPr>
            <p:cNvPr id="4" name="TextBox 3">
              <a:extLst>
                <a:ext uri="{FF2B5EF4-FFF2-40B4-BE49-F238E27FC236}">
                  <a16:creationId xmlns:a16="http://schemas.microsoft.com/office/drawing/2014/main" id="{39A500BB-E931-743A-53C7-4DF92EC03789}"/>
                </a:ext>
              </a:extLst>
            </p:cNvPr>
            <p:cNvSpPr txBox="1"/>
            <p:nvPr/>
          </p:nvSpPr>
          <p:spPr>
            <a:xfrm>
              <a:off x="2463800" y="766149"/>
              <a:ext cx="2348720" cy="630942"/>
            </a:xfrm>
            <a:prstGeom prst="rect">
              <a:avLst/>
            </a:prstGeom>
            <a:solidFill>
              <a:schemeClr val="bg1"/>
            </a:solidFill>
          </p:spPr>
          <p:txBody>
            <a:bodyPr wrap="none" rtlCol="0">
              <a:spAutoFit/>
            </a:bodyPr>
            <a:lstStyle/>
            <a:p>
              <a:r>
                <a:rPr lang="en-US" sz="3500" b="1" dirty="0">
                  <a:solidFill>
                    <a:srgbClr val="000099"/>
                  </a:solidFill>
                </a:rPr>
                <a:t>Mechanism</a:t>
              </a:r>
            </a:p>
          </p:txBody>
        </p:sp>
        <p:sp>
          <p:nvSpPr>
            <p:cNvPr id="5" name="TextBox 4">
              <a:extLst>
                <a:ext uri="{FF2B5EF4-FFF2-40B4-BE49-F238E27FC236}">
                  <a16:creationId xmlns:a16="http://schemas.microsoft.com/office/drawing/2014/main" id="{B6148029-E4FF-4FB3-13AB-25E65CA77F53}"/>
                </a:ext>
              </a:extLst>
            </p:cNvPr>
            <p:cNvSpPr txBox="1"/>
            <p:nvPr/>
          </p:nvSpPr>
          <p:spPr>
            <a:xfrm>
              <a:off x="5905500" y="766149"/>
              <a:ext cx="2394951" cy="630942"/>
            </a:xfrm>
            <a:prstGeom prst="rect">
              <a:avLst/>
            </a:prstGeom>
            <a:solidFill>
              <a:schemeClr val="bg1"/>
            </a:solidFill>
          </p:spPr>
          <p:txBody>
            <a:bodyPr wrap="none" rtlCol="0">
              <a:spAutoFit/>
            </a:bodyPr>
            <a:lstStyle/>
            <a:p>
              <a:r>
                <a:rPr lang="en-US" sz="3500" b="1" dirty="0">
                  <a:solidFill>
                    <a:srgbClr val="000099"/>
                  </a:solidFill>
                </a:rPr>
                <a:t>Prediction   </a:t>
              </a:r>
            </a:p>
          </p:txBody>
        </p:sp>
        <p:cxnSp>
          <p:nvCxnSpPr>
            <p:cNvPr id="10" name="Straight Connector 9">
              <a:extLst>
                <a:ext uri="{FF2B5EF4-FFF2-40B4-BE49-F238E27FC236}">
                  <a16:creationId xmlns:a16="http://schemas.microsoft.com/office/drawing/2014/main" id="{60F0AEA8-C496-F748-1A05-A94AE1C46806}"/>
                </a:ext>
              </a:extLst>
            </p:cNvPr>
            <p:cNvCxnSpPr>
              <a:cxnSpLocks/>
            </p:cNvCxnSpPr>
            <p:nvPr/>
          </p:nvCxnSpPr>
          <p:spPr>
            <a:xfrm>
              <a:off x="177800" y="711200"/>
              <a:ext cx="87249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87DA05-E951-8CB9-B3D4-6B753D95A7F6}"/>
                </a:ext>
              </a:extLst>
            </p:cNvPr>
            <p:cNvCxnSpPr>
              <a:cxnSpLocks/>
            </p:cNvCxnSpPr>
            <p:nvPr/>
          </p:nvCxnSpPr>
          <p:spPr>
            <a:xfrm>
              <a:off x="128752" y="1524091"/>
              <a:ext cx="88120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8E5FB9-51C1-546E-88E2-4321CF662490}"/>
                </a:ext>
              </a:extLst>
            </p:cNvPr>
            <p:cNvCxnSpPr>
              <a:cxnSpLocks/>
            </p:cNvCxnSpPr>
            <p:nvPr/>
          </p:nvCxnSpPr>
          <p:spPr>
            <a:xfrm>
              <a:off x="103352" y="4902291"/>
              <a:ext cx="88374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BBF4E5-F16F-DE8C-63E2-FD03624A8BAF}"/>
                </a:ext>
              </a:extLst>
            </p:cNvPr>
            <p:cNvSpPr txBox="1"/>
            <p:nvPr/>
          </p:nvSpPr>
          <p:spPr>
            <a:xfrm>
              <a:off x="213268" y="5265295"/>
              <a:ext cx="8617616" cy="1169551"/>
            </a:xfrm>
            <a:prstGeom prst="rect">
              <a:avLst/>
            </a:prstGeom>
            <a:solidFill>
              <a:schemeClr val="bg1"/>
            </a:solidFill>
          </p:spPr>
          <p:txBody>
            <a:bodyPr wrap="none" rtlCol="0">
              <a:spAutoFit/>
            </a:bodyPr>
            <a:lstStyle/>
            <a:p>
              <a:r>
                <a:rPr lang="en-US" sz="7000" b="1" dirty="0">
                  <a:solidFill>
                    <a:srgbClr val="000099"/>
                  </a:solidFill>
                </a:rPr>
                <a:t>Which theory to trust?</a:t>
              </a:r>
            </a:p>
          </p:txBody>
        </p:sp>
        <p:sp>
          <p:nvSpPr>
            <p:cNvPr id="6" name="TextBox 5">
              <a:extLst>
                <a:ext uri="{FF2B5EF4-FFF2-40B4-BE49-F238E27FC236}">
                  <a16:creationId xmlns:a16="http://schemas.microsoft.com/office/drawing/2014/main" id="{54AD8581-0F57-F475-D9AD-6FB0FC414C1C}"/>
                </a:ext>
              </a:extLst>
            </p:cNvPr>
            <p:cNvSpPr txBox="1"/>
            <p:nvPr/>
          </p:nvSpPr>
          <p:spPr>
            <a:xfrm>
              <a:off x="103353" y="1651092"/>
              <a:ext cx="2360448" cy="3139321"/>
            </a:xfrm>
            <a:prstGeom prst="rect">
              <a:avLst/>
            </a:prstGeom>
            <a:solidFill>
              <a:schemeClr val="bg1"/>
            </a:solidFill>
          </p:spPr>
          <p:txBody>
            <a:bodyPr wrap="square" rtlCol="0">
              <a:spAutoFit/>
            </a:bodyPr>
            <a:lstStyle/>
            <a:p>
              <a:r>
                <a:rPr lang="en-US" sz="2200" b="1" dirty="0"/>
                <a:t>Metabolic theory</a:t>
              </a:r>
            </a:p>
            <a:p>
              <a:endParaRPr lang="en-US" sz="2200" b="1" dirty="0"/>
            </a:p>
            <a:p>
              <a:endParaRPr lang="en-US" sz="2200" b="1" dirty="0"/>
            </a:p>
            <a:p>
              <a:r>
                <a:rPr lang="en-US" sz="2200" b="1" dirty="0"/>
                <a:t>Kinetic theory</a:t>
              </a:r>
            </a:p>
            <a:p>
              <a:endParaRPr lang="en-US" sz="2200" b="1" dirty="0"/>
            </a:p>
            <a:p>
              <a:endParaRPr lang="en-US" sz="2200" b="1" dirty="0"/>
            </a:p>
            <a:p>
              <a:endParaRPr lang="en-US" sz="2200" b="1" dirty="0"/>
            </a:p>
            <a:p>
              <a:r>
                <a:rPr lang="en-US" sz="2200" b="1" dirty="0"/>
                <a:t>Energy limits</a:t>
              </a:r>
            </a:p>
            <a:p>
              <a:endParaRPr lang="en-US" sz="2200" b="1" dirty="0"/>
            </a:p>
          </p:txBody>
        </p:sp>
      </p:grpSp>
    </p:spTree>
    <p:extLst>
      <p:ext uri="{BB962C8B-B14F-4D97-AF65-F5344CB8AC3E}">
        <p14:creationId xmlns:p14="http://schemas.microsoft.com/office/powerpoint/2010/main" val="3927688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52B7-6EB2-F3FC-F202-709B7564BE1F}"/>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881C09AB-1D5E-930C-0D75-276BC3739AF7}"/>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55FDD48-D5C0-98DA-3077-D41E42B78FCF}"/>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4747342-C7A1-2339-6113-AEE74A755152}"/>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D36C0-7CBF-6A50-D5D3-205CC9D58F3B}"/>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BD5B723-1764-7C1B-4CD2-61A6FCDD8946}"/>
              </a:ext>
            </a:extLst>
          </p:cNvPr>
          <p:cNvSpPr/>
          <p:nvPr/>
        </p:nvSpPr>
        <p:spPr>
          <a:xfrm>
            <a:off x="2660654" y="280990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F78EFFF-C31C-644B-C395-1670781E3CA4}"/>
              </a:ext>
            </a:extLst>
          </p:cNvPr>
          <p:cNvSpPr/>
          <p:nvPr/>
        </p:nvSpPr>
        <p:spPr>
          <a:xfrm>
            <a:off x="5590532" y="381476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4AB8A2-43A1-E9DC-E261-342CEE4BA26D}"/>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E38B1B-2A1B-8D1A-48A3-11DAAD987B6C}"/>
              </a:ext>
            </a:extLst>
          </p:cNvPr>
          <p:cNvSpPr/>
          <p:nvPr/>
        </p:nvSpPr>
        <p:spPr>
          <a:xfrm>
            <a:off x="2995936" y="443079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277DFD-9C41-404B-A0A4-FEE1646BD0AF}"/>
              </a:ext>
            </a:extLst>
          </p:cNvPr>
          <p:cNvSpPr/>
          <p:nvPr/>
        </p:nvSpPr>
        <p:spPr>
          <a:xfrm>
            <a:off x="6040175" y="280990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4D64B1-8956-4BC3-5238-6A20F2F7152D}"/>
              </a:ext>
            </a:extLst>
          </p:cNvPr>
          <p:cNvSpPr/>
          <p:nvPr/>
        </p:nvSpPr>
        <p:spPr>
          <a:xfrm>
            <a:off x="3133100"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27F17A2-4977-4ABF-5D61-E4D468BF6AC4}"/>
              </a:ext>
            </a:extLst>
          </p:cNvPr>
          <p:cNvSpPr/>
          <p:nvPr/>
        </p:nvSpPr>
        <p:spPr>
          <a:xfrm>
            <a:off x="6508782" y="439007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7DC8DE6-959C-C26C-05CE-FD23DE1E0731}"/>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38F4599-A3AB-83DF-E395-5FE21FA0D21C}"/>
              </a:ext>
            </a:extLst>
          </p:cNvPr>
          <p:cNvSpPr/>
          <p:nvPr/>
        </p:nvSpPr>
        <p:spPr>
          <a:xfrm>
            <a:off x="4813306" y="3873939"/>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49BFC3-2B51-6302-0D7F-85FE1F0B969D}"/>
              </a:ext>
            </a:extLst>
          </p:cNvPr>
          <p:cNvSpPr/>
          <p:nvPr/>
        </p:nvSpPr>
        <p:spPr>
          <a:xfrm>
            <a:off x="4215140" y="433363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EC4F9AB-6F3B-775F-946C-4AA2188B27D6}"/>
              </a:ext>
            </a:extLst>
          </p:cNvPr>
          <p:cNvSpPr/>
          <p:nvPr/>
        </p:nvSpPr>
        <p:spPr>
          <a:xfrm>
            <a:off x="5057160" y="433869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2F66715-633F-F9A8-836C-BFC363459ED8}"/>
              </a:ext>
            </a:extLst>
          </p:cNvPr>
          <p:cNvSpPr/>
          <p:nvPr/>
        </p:nvSpPr>
        <p:spPr>
          <a:xfrm>
            <a:off x="2462522" y="391239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8E5529C-7DAF-FB4E-551A-F6BAEAAF1A78}"/>
              </a:ext>
            </a:extLst>
          </p:cNvPr>
          <p:cNvSpPr/>
          <p:nvPr/>
        </p:nvSpPr>
        <p:spPr>
          <a:xfrm>
            <a:off x="3350294" y="3343457"/>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46A009E-A9A0-30A1-DD48-4E3FFF96F57A}"/>
              </a:ext>
            </a:extLst>
          </p:cNvPr>
          <p:cNvSpPr/>
          <p:nvPr/>
        </p:nvSpPr>
        <p:spPr>
          <a:xfrm>
            <a:off x="3887474" y="32144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06637A3-A0CF-96EF-73BD-EB83B2555894}"/>
              </a:ext>
            </a:extLst>
          </p:cNvPr>
          <p:cNvSpPr/>
          <p:nvPr/>
        </p:nvSpPr>
        <p:spPr>
          <a:xfrm>
            <a:off x="3811274" y="269617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608385-219F-9590-8553-42C3BF6871E4}"/>
              </a:ext>
            </a:extLst>
          </p:cNvPr>
          <p:cNvSpPr/>
          <p:nvPr/>
        </p:nvSpPr>
        <p:spPr>
          <a:xfrm>
            <a:off x="4775217" y="2818332"/>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C99377E-36A6-BAC1-9543-839EF6122F3F}"/>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0EAE0E-7F76-C4FD-5AD2-E4DAC319B411}"/>
              </a:ext>
            </a:extLst>
          </p:cNvPr>
          <p:cNvSpPr/>
          <p:nvPr/>
        </p:nvSpPr>
        <p:spPr>
          <a:xfrm>
            <a:off x="5853434" y="43848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85995A7-16A6-0C2A-F55F-6A9622AAF638}"/>
              </a:ext>
            </a:extLst>
          </p:cNvPr>
          <p:cNvSpPr/>
          <p:nvPr/>
        </p:nvSpPr>
        <p:spPr>
          <a:xfrm>
            <a:off x="3605538" y="438150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F5557AA-F5C2-12A1-6F27-523F1F4BFBDA}"/>
              </a:ext>
            </a:extLst>
          </p:cNvPr>
          <p:cNvSpPr/>
          <p:nvPr/>
        </p:nvSpPr>
        <p:spPr>
          <a:xfrm>
            <a:off x="4279917" y="381524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18AC233-A5E3-7861-DA1D-66C937A89A35}"/>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7688AC5-2771-78A0-CBF4-D5B206215D8F}"/>
              </a:ext>
            </a:extLst>
          </p:cNvPr>
          <p:cNvSpPr/>
          <p:nvPr/>
        </p:nvSpPr>
        <p:spPr>
          <a:xfrm>
            <a:off x="5750566" y="331160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082B60-C67D-1214-93C7-EEDA88647D31}"/>
              </a:ext>
            </a:extLst>
          </p:cNvPr>
          <p:cNvSpPr/>
          <p:nvPr/>
        </p:nvSpPr>
        <p:spPr>
          <a:xfrm>
            <a:off x="2816886" y="338887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D580341-7981-317A-7E9C-D61D3CD88037}"/>
              </a:ext>
            </a:extLst>
          </p:cNvPr>
          <p:cNvSpPr/>
          <p:nvPr/>
        </p:nvSpPr>
        <p:spPr>
          <a:xfrm>
            <a:off x="2405379" y="323258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5ABDEBD-5883-D3F2-74B2-6148B981468A}"/>
              </a:ext>
            </a:extLst>
          </p:cNvPr>
          <p:cNvSpPr/>
          <p:nvPr/>
        </p:nvSpPr>
        <p:spPr>
          <a:xfrm>
            <a:off x="1986289" y="2868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27EB60B-5A9C-5ED6-859A-56739CF7D77C}"/>
              </a:ext>
            </a:extLst>
          </p:cNvPr>
          <p:cNvSpPr/>
          <p:nvPr/>
        </p:nvSpPr>
        <p:spPr>
          <a:xfrm>
            <a:off x="2005339" y="367004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9865B1-C608-8FB6-8701-DEF45E60FCB5}"/>
              </a:ext>
            </a:extLst>
          </p:cNvPr>
          <p:cNvSpPr/>
          <p:nvPr/>
        </p:nvSpPr>
        <p:spPr>
          <a:xfrm>
            <a:off x="2028202" y="4215882"/>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A9D1170-846C-B7C4-5AE4-67DBFEC26CF6}"/>
              </a:ext>
            </a:extLst>
          </p:cNvPr>
          <p:cNvSpPr/>
          <p:nvPr/>
        </p:nvSpPr>
        <p:spPr>
          <a:xfrm>
            <a:off x="6192563" y="343022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C0B4310-0404-789F-AE10-0A180B21503A}"/>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4845F3B-1F15-FF61-F5FB-3DACC06589DD}"/>
              </a:ext>
            </a:extLst>
          </p:cNvPr>
          <p:cNvSpPr/>
          <p:nvPr/>
        </p:nvSpPr>
        <p:spPr>
          <a:xfrm>
            <a:off x="6162022" y="396287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3EDD4AD4-5A47-A33B-291A-708E9080FCC5}"/>
              </a:ext>
            </a:extLst>
          </p:cNvPr>
          <p:cNvCxnSpPr>
            <a:cxnSpLocks/>
          </p:cNvCxnSpPr>
          <p:nvPr/>
        </p:nvCxnSpPr>
        <p:spPr>
          <a:xfrm>
            <a:off x="1850362" y="3740334"/>
            <a:ext cx="49760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A62D386-F48B-1FD3-93FA-1F29C0B196D5}"/>
              </a:ext>
            </a:extLst>
          </p:cNvPr>
          <p:cNvSpPr txBox="1"/>
          <p:nvPr/>
        </p:nvSpPr>
        <p:spPr>
          <a:xfrm>
            <a:off x="2660654" y="1029717"/>
            <a:ext cx="5939190" cy="707886"/>
          </a:xfrm>
          <a:prstGeom prst="rect">
            <a:avLst/>
          </a:prstGeom>
          <a:noFill/>
        </p:spPr>
        <p:txBody>
          <a:bodyPr wrap="none" rtlCol="0">
            <a:spAutoFit/>
          </a:bodyPr>
          <a:lstStyle/>
          <a:p>
            <a:r>
              <a:rPr lang="en-US" sz="4000" b="1" dirty="0"/>
              <a:t>H</a:t>
            </a:r>
            <a:r>
              <a:rPr lang="en-US" sz="4000" b="1" baseline="-25000" dirty="0"/>
              <a:t>0</a:t>
            </a:r>
            <a:r>
              <a:rPr lang="en-US" sz="4000" b="1" dirty="0"/>
              <a:t>: There is no relationship</a:t>
            </a:r>
          </a:p>
        </p:txBody>
      </p:sp>
      <p:sp>
        <p:nvSpPr>
          <p:cNvPr id="4" name="TextBox 3">
            <a:extLst>
              <a:ext uri="{FF2B5EF4-FFF2-40B4-BE49-F238E27FC236}">
                <a16:creationId xmlns:a16="http://schemas.microsoft.com/office/drawing/2014/main" id="{248AEFDD-0998-D354-C8C1-D96904B1D77E}"/>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84ABD7BA-2877-150C-2572-1EC38EDD26D1}"/>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3938615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C6A9E-10A4-7058-6BC6-AF62A3E71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FE9EF-A01E-64C7-7B2D-44BC5BD8B60D}"/>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6B5FFD46-D61B-56BF-A0EF-A7FF04248ACE}"/>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FE54EAC-6791-4ED9-DCFB-63D29F03CD46}"/>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7A00C4E-094B-DE07-F400-C779DE265171}"/>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6A73007-1543-90A3-DFF5-7C1D5871E4D2}"/>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5C6A39-E617-BE2D-49BA-0E615534ECAF}"/>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3E795A0-1A07-58B1-F830-92ED16B1DD88}"/>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515E1D7-4EDC-3D69-6956-E471660479E2}"/>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C8C13C1-108D-6EC2-B7E1-B1385B8531BD}"/>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8419F76-8734-B76D-12BB-CDB758310AF7}"/>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D1037E-50F6-66EA-9CDE-2EDECF7467A4}"/>
              </a:ext>
            </a:extLst>
          </p:cNvPr>
          <p:cNvSpPr txBox="1"/>
          <p:nvPr/>
        </p:nvSpPr>
        <p:spPr>
          <a:xfrm>
            <a:off x="2660654" y="1029717"/>
            <a:ext cx="5411097" cy="707886"/>
          </a:xfrm>
          <a:prstGeom prst="rect">
            <a:avLst/>
          </a:prstGeom>
          <a:noFill/>
        </p:spPr>
        <p:txBody>
          <a:bodyPr wrap="none" rtlCol="0">
            <a:spAutoFit/>
          </a:bodyPr>
          <a:lstStyle/>
          <a:p>
            <a:r>
              <a:rPr lang="en-US" sz="4000" b="1" dirty="0"/>
              <a:t>This is my observed data</a:t>
            </a:r>
          </a:p>
        </p:txBody>
      </p:sp>
      <p:sp>
        <p:nvSpPr>
          <p:cNvPr id="4" name="TextBox 3">
            <a:extLst>
              <a:ext uri="{FF2B5EF4-FFF2-40B4-BE49-F238E27FC236}">
                <a16:creationId xmlns:a16="http://schemas.microsoft.com/office/drawing/2014/main" id="{D006E3BD-F9B7-AD1F-05D0-8B5B1D0DA74F}"/>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EF25CF31-B93A-86C4-AE30-3534E99AE78A}"/>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3108234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19693-E30D-81C5-47CC-085E4316954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4CD5F1-60CB-D8B7-6FC0-C7EE83EA3E99}"/>
              </a:ext>
            </a:extLst>
          </p:cNvPr>
          <p:cNvPicPr>
            <a:picLocks noChangeAspect="1"/>
          </p:cNvPicPr>
          <p:nvPr/>
        </p:nvPicPr>
        <p:blipFill>
          <a:blip r:embed="rId3"/>
          <a:stretch>
            <a:fillRect/>
          </a:stretch>
        </p:blipFill>
        <p:spPr>
          <a:xfrm>
            <a:off x="5275193" y="3586074"/>
            <a:ext cx="3719150" cy="3053798"/>
          </a:xfrm>
          <a:prstGeom prst="rect">
            <a:avLst/>
          </a:prstGeom>
        </p:spPr>
      </p:pic>
      <p:pic>
        <p:nvPicPr>
          <p:cNvPr id="2" name="Picture 1">
            <a:extLst>
              <a:ext uri="{FF2B5EF4-FFF2-40B4-BE49-F238E27FC236}">
                <a16:creationId xmlns:a16="http://schemas.microsoft.com/office/drawing/2014/main" id="{53A8F414-E5C7-5FC4-F733-CE08E77883E5}"/>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DADCAB87-4DD4-9DEA-4F42-8E0AE6F63ECA}"/>
              </a:ext>
            </a:extLst>
          </p:cNvPr>
          <p:cNvPicPr>
            <a:picLocks noChangeAspect="1"/>
          </p:cNvPicPr>
          <p:nvPr/>
        </p:nvPicPr>
        <p:blipFill>
          <a:blip r:embed="rId5"/>
          <a:stretch>
            <a:fillRect/>
          </a:stretch>
        </p:blipFill>
        <p:spPr>
          <a:xfrm>
            <a:off x="351040" y="3764860"/>
            <a:ext cx="4678159" cy="3053798"/>
          </a:xfrm>
          <a:prstGeom prst="rect">
            <a:avLst/>
          </a:prstGeom>
        </p:spPr>
      </p:pic>
      <p:pic>
        <p:nvPicPr>
          <p:cNvPr id="6" name="Picture 5">
            <a:extLst>
              <a:ext uri="{FF2B5EF4-FFF2-40B4-BE49-F238E27FC236}">
                <a16:creationId xmlns:a16="http://schemas.microsoft.com/office/drawing/2014/main" id="{A252FF9C-2558-4322-BA4B-EA095EC73B84}"/>
              </a:ext>
            </a:extLst>
          </p:cNvPr>
          <p:cNvPicPr>
            <a:picLocks noChangeAspect="1"/>
          </p:cNvPicPr>
          <p:nvPr/>
        </p:nvPicPr>
        <p:blipFill>
          <a:blip r:embed="rId6"/>
          <a:stretch>
            <a:fillRect/>
          </a:stretch>
        </p:blipFill>
        <p:spPr>
          <a:xfrm>
            <a:off x="218175" y="842510"/>
            <a:ext cx="4423611" cy="2743564"/>
          </a:xfrm>
          <a:prstGeom prst="rect">
            <a:avLst/>
          </a:prstGeom>
        </p:spPr>
      </p:pic>
      <p:sp>
        <p:nvSpPr>
          <p:cNvPr id="7" name="TextBox 6">
            <a:extLst>
              <a:ext uri="{FF2B5EF4-FFF2-40B4-BE49-F238E27FC236}">
                <a16:creationId xmlns:a16="http://schemas.microsoft.com/office/drawing/2014/main" id="{84AFF913-8098-A5C2-9C4A-9D2A919FA168}"/>
              </a:ext>
            </a:extLst>
          </p:cNvPr>
          <p:cNvSpPr txBox="1"/>
          <p:nvPr/>
        </p:nvSpPr>
        <p:spPr>
          <a:xfrm>
            <a:off x="519606" y="144150"/>
            <a:ext cx="6188019" cy="646331"/>
          </a:xfrm>
          <a:prstGeom prst="rect">
            <a:avLst/>
          </a:prstGeom>
          <a:noFill/>
        </p:spPr>
        <p:txBody>
          <a:bodyPr wrap="square" rtlCol="0">
            <a:spAutoFit/>
          </a:bodyPr>
          <a:lstStyle/>
          <a:p>
            <a:r>
              <a:rPr lang="en-US" b="1" dirty="0">
                <a:solidFill>
                  <a:srgbClr val="C00000"/>
                </a:solidFill>
              </a:rPr>
              <a:t>Examples of the pattern compiled by Fischer (1960) Evolution. Seminal paper (1000+ citations) </a:t>
            </a:r>
          </a:p>
        </p:txBody>
      </p:sp>
      <p:sp>
        <p:nvSpPr>
          <p:cNvPr id="8" name="TextBox 7">
            <a:extLst>
              <a:ext uri="{FF2B5EF4-FFF2-40B4-BE49-F238E27FC236}">
                <a16:creationId xmlns:a16="http://schemas.microsoft.com/office/drawing/2014/main" id="{4A17CC33-EF9E-B088-E756-ED274BD276EF}"/>
              </a:ext>
            </a:extLst>
          </p:cNvPr>
          <p:cNvSpPr txBox="1"/>
          <p:nvPr/>
        </p:nvSpPr>
        <p:spPr>
          <a:xfrm>
            <a:off x="6802900" y="3395528"/>
            <a:ext cx="2037737" cy="369332"/>
          </a:xfrm>
          <a:prstGeom prst="rect">
            <a:avLst/>
          </a:prstGeom>
          <a:noFill/>
        </p:spPr>
        <p:txBody>
          <a:bodyPr wrap="none" rtlCol="0">
            <a:spAutoFit/>
          </a:bodyPr>
          <a:lstStyle/>
          <a:p>
            <a:r>
              <a:rPr lang="en-US" b="1" dirty="0" err="1">
                <a:solidFill>
                  <a:srgbClr val="FF0000"/>
                </a:solidFill>
              </a:rPr>
              <a:t>Molluscs</a:t>
            </a:r>
            <a:r>
              <a:rPr lang="en-US" b="1" dirty="0">
                <a:solidFill>
                  <a:srgbClr val="FF0000"/>
                </a:solidFill>
              </a:rPr>
              <a:t> of Canada</a:t>
            </a:r>
          </a:p>
        </p:txBody>
      </p:sp>
      <p:sp>
        <p:nvSpPr>
          <p:cNvPr id="9" name="TextBox 8">
            <a:extLst>
              <a:ext uri="{FF2B5EF4-FFF2-40B4-BE49-F238E27FC236}">
                <a16:creationId xmlns:a16="http://schemas.microsoft.com/office/drawing/2014/main" id="{EF4AB032-AA1C-D700-9F45-568E806EF6F3}"/>
              </a:ext>
            </a:extLst>
          </p:cNvPr>
          <p:cNvSpPr txBox="1"/>
          <p:nvPr/>
        </p:nvSpPr>
        <p:spPr>
          <a:xfrm>
            <a:off x="2573492" y="3458321"/>
            <a:ext cx="2080249" cy="369332"/>
          </a:xfrm>
          <a:prstGeom prst="rect">
            <a:avLst/>
          </a:prstGeom>
          <a:noFill/>
        </p:spPr>
        <p:txBody>
          <a:bodyPr wrap="none" rtlCol="0">
            <a:spAutoFit/>
          </a:bodyPr>
          <a:lstStyle/>
          <a:p>
            <a:r>
              <a:rPr lang="en-US" b="1" dirty="0">
                <a:solidFill>
                  <a:srgbClr val="FF0000"/>
                </a:solidFill>
              </a:rPr>
              <a:t>Snakes of Argentina</a:t>
            </a:r>
          </a:p>
        </p:txBody>
      </p:sp>
      <p:sp>
        <p:nvSpPr>
          <p:cNvPr id="10" name="TextBox 9">
            <a:extLst>
              <a:ext uri="{FF2B5EF4-FFF2-40B4-BE49-F238E27FC236}">
                <a16:creationId xmlns:a16="http://schemas.microsoft.com/office/drawing/2014/main" id="{83DDE22E-374A-5F12-20D9-8DEA32200C66}"/>
              </a:ext>
            </a:extLst>
          </p:cNvPr>
          <p:cNvSpPr txBox="1"/>
          <p:nvPr/>
        </p:nvSpPr>
        <p:spPr>
          <a:xfrm>
            <a:off x="2948950" y="6518530"/>
            <a:ext cx="1901611" cy="369332"/>
          </a:xfrm>
          <a:prstGeom prst="rect">
            <a:avLst/>
          </a:prstGeom>
          <a:noFill/>
        </p:spPr>
        <p:txBody>
          <a:bodyPr wrap="none" rtlCol="0">
            <a:spAutoFit/>
          </a:bodyPr>
          <a:lstStyle/>
          <a:p>
            <a:r>
              <a:rPr lang="en-US" b="1" dirty="0">
                <a:solidFill>
                  <a:srgbClr val="FF0000"/>
                </a:solidFill>
              </a:rPr>
              <a:t>Corals in Australia</a:t>
            </a:r>
          </a:p>
        </p:txBody>
      </p:sp>
      <p:sp>
        <p:nvSpPr>
          <p:cNvPr id="11" name="TextBox 10">
            <a:extLst>
              <a:ext uri="{FF2B5EF4-FFF2-40B4-BE49-F238E27FC236}">
                <a16:creationId xmlns:a16="http://schemas.microsoft.com/office/drawing/2014/main" id="{A59B3A93-933C-8BA4-5932-99BBB1BABD98}"/>
              </a:ext>
            </a:extLst>
          </p:cNvPr>
          <p:cNvSpPr txBox="1"/>
          <p:nvPr/>
        </p:nvSpPr>
        <p:spPr>
          <a:xfrm>
            <a:off x="6795266" y="6462037"/>
            <a:ext cx="2153923" cy="369332"/>
          </a:xfrm>
          <a:prstGeom prst="rect">
            <a:avLst/>
          </a:prstGeom>
          <a:noFill/>
        </p:spPr>
        <p:txBody>
          <a:bodyPr wrap="none" rtlCol="0">
            <a:spAutoFit/>
          </a:bodyPr>
          <a:lstStyle/>
          <a:p>
            <a:r>
              <a:rPr lang="en-US" b="1" dirty="0">
                <a:solidFill>
                  <a:srgbClr val="FF0000"/>
                </a:solidFill>
              </a:rPr>
              <a:t>Tunicates worldwide</a:t>
            </a:r>
          </a:p>
        </p:txBody>
      </p:sp>
    </p:spTree>
    <p:extLst>
      <p:ext uri="{BB962C8B-B14F-4D97-AF65-F5344CB8AC3E}">
        <p14:creationId xmlns:p14="http://schemas.microsoft.com/office/powerpoint/2010/main" val="1218427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DB7DD-DFDB-DE95-745C-9F657E4AA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A04FFC-B13C-2C80-9DB2-CDF1CDC21BD4}"/>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04DCEE46-193F-9B7B-01D7-912E0BBAC63C}"/>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904C431-2E37-704C-EC39-830C7DA1CE66}"/>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29873D5-28CE-3574-BFD9-554C42D2FDA6}"/>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CA0C637-00AF-DE28-E9EE-9B1EC43A2C03}"/>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E1E814B-ABCD-609E-7C39-40EC4EDA8CD3}"/>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A32453-7857-92DF-955B-D640B6B7E5F7}"/>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3C357D1-3A8F-489E-48F4-830221EF4EE9}"/>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95B080-5C91-3BF6-476A-B300C598E3DB}"/>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D27B1B8-A239-F047-D33E-8D89F9F32D00}"/>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4A897027-81B9-2C8F-83E1-8DDA1C672A05}"/>
              </a:ext>
            </a:extLst>
          </p:cNvPr>
          <p:cNvCxnSpPr>
            <a:cxnSpLocks/>
          </p:cNvCxnSpPr>
          <p:nvPr/>
        </p:nvCxnSpPr>
        <p:spPr>
          <a:xfrm flipV="1">
            <a:off x="2083981" y="2509284"/>
            <a:ext cx="4776559" cy="2179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C1F0AAD-E880-82BC-01C4-F59FF8F3E9DA}"/>
              </a:ext>
            </a:extLst>
          </p:cNvPr>
          <p:cNvSpPr txBox="1"/>
          <p:nvPr/>
        </p:nvSpPr>
        <p:spPr>
          <a:xfrm>
            <a:off x="2660654" y="1029717"/>
            <a:ext cx="5411097" cy="707886"/>
          </a:xfrm>
          <a:prstGeom prst="rect">
            <a:avLst/>
          </a:prstGeom>
          <a:noFill/>
        </p:spPr>
        <p:txBody>
          <a:bodyPr wrap="none" rtlCol="0">
            <a:spAutoFit/>
          </a:bodyPr>
          <a:lstStyle/>
          <a:p>
            <a:r>
              <a:rPr lang="en-US" sz="4000" b="1" dirty="0"/>
              <a:t>This is my observed data</a:t>
            </a:r>
          </a:p>
        </p:txBody>
      </p:sp>
      <p:sp>
        <p:nvSpPr>
          <p:cNvPr id="4" name="TextBox 3">
            <a:extLst>
              <a:ext uri="{FF2B5EF4-FFF2-40B4-BE49-F238E27FC236}">
                <a16:creationId xmlns:a16="http://schemas.microsoft.com/office/drawing/2014/main" id="{A48CC689-EDA1-B070-E951-C9EAECDD2A1F}"/>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35EE35A8-0842-2A7A-6505-162E6C758B36}"/>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1997369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ED5ED-7A68-F811-48E5-0A3FAFB67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1B3DC-D3AF-ECDB-6F45-C90332B0FFA3}"/>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999BE3FE-402C-11D5-F6C1-964570230541}"/>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622EAF6-A223-142F-211D-D80D22F19045}"/>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313DB1F-192E-E88E-2B92-7DAC4E89E74D}"/>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2A6097-B73C-F19A-79DF-7D401DF096A7}"/>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1A5F29-195D-0F16-0562-02C806A24513}"/>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FC8EDC5-F336-8671-199B-546B739929AD}"/>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8AB5A39-0A35-6A86-1A39-FB5C216B7928}"/>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7B9AD43-7453-75E9-9B1A-A8DA4A767C33}"/>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7AD63FC-762E-D03F-3DA9-66EDC888C66E}"/>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678BA0FF-166C-8899-19AD-BE472C506015}"/>
              </a:ext>
            </a:extLst>
          </p:cNvPr>
          <p:cNvCxnSpPr>
            <a:cxnSpLocks/>
          </p:cNvCxnSpPr>
          <p:nvPr/>
        </p:nvCxnSpPr>
        <p:spPr>
          <a:xfrm flipV="1">
            <a:off x="1915095" y="2590446"/>
            <a:ext cx="4776559" cy="2179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66D04EA-044C-0A62-BB0C-AF080F3E2C0B}"/>
              </a:ext>
            </a:extLst>
          </p:cNvPr>
          <p:cNvSpPr txBox="1"/>
          <p:nvPr/>
        </p:nvSpPr>
        <p:spPr>
          <a:xfrm>
            <a:off x="2968999" y="450533"/>
            <a:ext cx="6039406" cy="1477328"/>
          </a:xfrm>
          <a:prstGeom prst="rect">
            <a:avLst/>
          </a:prstGeom>
          <a:noFill/>
        </p:spPr>
        <p:txBody>
          <a:bodyPr wrap="square" rtlCol="0">
            <a:spAutoFit/>
          </a:bodyPr>
          <a:lstStyle/>
          <a:p>
            <a:r>
              <a:rPr lang="en-US" sz="3000" b="1" dirty="0"/>
              <a:t>What is the probability of observing data that is this extreme, assuming that the null hypothesis holds?</a:t>
            </a:r>
          </a:p>
        </p:txBody>
      </p:sp>
      <p:sp>
        <p:nvSpPr>
          <p:cNvPr id="4" name="TextBox 3">
            <a:extLst>
              <a:ext uri="{FF2B5EF4-FFF2-40B4-BE49-F238E27FC236}">
                <a16:creationId xmlns:a16="http://schemas.microsoft.com/office/drawing/2014/main" id="{8ED6B284-1FAD-3ECA-10F2-404AB4B142C3}"/>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9605D977-D6A9-43A5-558A-4DD86E650719}"/>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954979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EA3E6-5E95-D012-A11C-7FAA75210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801A57-A1B5-0888-4FE7-693B0757C947}"/>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3B8E41B1-EB1F-16DA-01F5-B0AF44C9C315}"/>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6F2CA97-742C-724E-9EC9-9F5D13279BAB}"/>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1D8DF30-F1BB-1AB4-A4B3-50E788AFE20C}"/>
              </a:ext>
            </a:extLst>
          </p:cNvPr>
          <p:cNvSpPr/>
          <p:nvPr/>
        </p:nvSpPr>
        <p:spPr>
          <a:xfrm>
            <a:off x="2283460" y="457581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00F0015-C0A7-BC98-20CA-8FB3B7ABC32F}"/>
              </a:ext>
            </a:extLst>
          </p:cNvPr>
          <p:cNvSpPr/>
          <p:nvPr/>
        </p:nvSpPr>
        <p:spPr>
          <a:xfrm>
            <a:off x="3658870" y="387096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9C18DDB-D7F5-69D0-0162-F9F7D67B0BD4}"/>
              </a:ext>
            </a:extLst>
          </p:cNvPr>
          <p:cNvSpPr/>
          <p:nvPr/>
        </p:nvSpPr>
        <p:spPr>
          <a:xfrm>
            <a:off x="2660654" y="280990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6D91312-7CFC-00DB-E4EF-F7434C9C2F5A}"/>
              </a:ext>
            </a:extLst>
          </p:cNvPr>
          <p:cNvSpPr/>
          <p:nvPr/>
        </p:nvSpPr>
        <p:spPr>
          <a:xfrm>
            <a:off x="5590532" y="381476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542A24F-ACFD-9531-D75B-0048E8276B25}"/>
              </a:ext>
            </a:extLst>
          </p:cNvPr>
          <p:cNvSpPr/>
          <p:nvPr/>
        </p:nvSpPr>
        <p:spPr>
          <a:xfrm>
            <a:off x="4371346" y="331803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C14C97E-5974-7853-00CD-9D4F936DB876}"/>
              </a:ext>
            </a:extLst>
          </p:cNvPr>
          <p:cNvSpPr/>
          <p:nvPr/>
        </p:nvSpPr>
        <p:spPr>
          <a:xfrm>
            <a:off x="2995936" y="443079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A599C88-2048-BED6-B716-E44D3225CC8A}"/>
              </a:ext>
            </a:extLst>
          </p:cNvPr>
          <p:cNvSpPr/>
          <p:nvPr/>
        </p:nvSpPr>
        <p:spPr>
          <a:xfrm>
            <a:off x="6040175" y="280990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0E48C41-BEA9-E9DA-287D-5F99134CC28A}"/>
              </a:ext>
            </a:extLst>
          </p:cNvPr>
          <p:cNvSpPr/>
          <p:nvPr/>
        </p:nvSpPr>
        <p:spPr>
          <a:xfrm>
            <a:off x="3133100" y="289155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E76879F-FA08-66EE-81E1-1EBDCCE5FBCE}"/>
              </a:ext>
            </a:extLst>
          </p:cNvPr>
          <p:cNvSpPr/>
          <p:nvPr/>
        </p:nvSpPr>
        <p:spPr>
          <a:xfrm>
            <a:off x="6508782" y="439007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95053B9-3DBB-E828-01BA-0340ED07FF61}"/>
              </a:ext>
            </a:extLst>
          </p:cNvPr>
          <p:cNvSpPr/>
          <p:nvPr/>
        </p:nvSpPr>
        <p:spPr>
          <a:xfrm>
            <a:off x="5057151" y="347573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61CF483-6332-9E42-CBE7-505B790EBE3B}"/>
              </a:ext>
            </a:extLst>
          </p:cNvPr>
          <p:cNvSpPr/>
          <p:nvPr/>
        </p:nvSpPr>
        <p:spPr>
          <a:xfrm>
            <a:off x="4813306" y="3873939"/>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F89AEC8-E647-65A0-4F05-D0FCCBA32F59}"/>
              </a:ext>
            </a:extLst>
          </p:cNvPr>
          <p:cNvSpPr/>
          <p:nvPr/>
        </p:nvSpPr>
        <p:spPr>
          <a:xfrm>
            <a:off x="4215140" y="433363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2920D7-2681-3977-B8D7-84624A983E98}"/>
              </a:ext>
            </a:extLst>
          </p:cNvPr>
          <p:cNvSpPr/>
          <p:nvPr/>
        </p:nvSpPr>
        <p:spPr>
          <a:xfrm>
            <a:off x="5057160" y="433869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7595680-4E3F-C407-0B0E-A29D7F9923CB}"/>
              </a:ext>
            </a:extLst>
          </p:cNvPr>
          <p:cNvSpPr/>
          <p:nvPr/>
        </p:nvSpPr>
        <p:spPr>
          <a:xfrm>
            <a:off x="2462522" y="391239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332867A-A82E-EED0-54B6-61E9CD77F591}"/>
              </a:ext>
            </a:extLst>
          </p:cNvPr>
          <p:cNvSpPr/>
          <p:nvPr/>
        </p:nvSpPr>
        <p:spPr>
          <a:xfrm>
            <a:off x="3350294" y="3343457"/>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3947ADC-7C88-14DD-D15B-471158795022}"/>
              </a:ext>
            </a:extLst>
          </p:cNvPr>
          <p:cNvSpPr/>
          <p:nvPr/>
        </p:nvSpPr>
        <p:spPr>
          <a:xfrm>
            <a:off x="3887474" y="321445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D3CDB72-0020-3D50-3BE2-14B2F0EC04BD}"/>
              </a:ext>
            </a:extLst>
          </p:cNvPr>
          <p:cNvSpPr/>
          <p:nvPr/>
        </p:nvSpPr>
        <p:spPr>
          <a:xfrm>
            <a:off x="3811274" y="269617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1056358-0329-B4BF-7B54-6299DDDA3894}"/>
              </a:ext>
            </a:extLst>
          </p:cNvPr>
          <p:cNvSpPr/>
          <p:nvPr/>
        </p:nvSpPr>
        <p:spPr>
          <a:xfrm>
            <a:off x="4775217" y="2818332"/>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B6B424C-0636-CAEA-DAB7-1BF369B6B180}"/>
              </a:ext>
            </a:extLst>
          </p:cNvPr>
          <p:cNvSpPr/>
          <p:nvPr/>
        </p:nvSpPr>
        <p:spPr>
          <a:xfrm>
            <a:off x="5342949" y="289155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2805EB5-85A4-E2DA-1EE8-313DF4123074}"/>
              </a:ext>
            </a:extLst>
          </p:cNvPr>
          <p:cNvSpPr/>
          <p:nvPr/>
        </p:nvSpPr>
        <p:spPr>
          <a:xfrm>
            <a:off x="5853434" y="438483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B19A106-982A-DE7F-53B7-54C734530581}"/>
              </a:ext>
            </a:extLst>
          </p:cNvPr>
          <p:cNvSpPr/>
          <p:nvPr/>
        </p:nvSpPr>
        <p:spPr>
          <a:xfrm>
            <a:off x="3605538" y="438150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8245ED-5CC9-4F0A-F2CC-A09BEBCE4DE8}"/>
              </a:ext>
            </a:extLst>
          </p:cNvPr>
          <p:cNvSpPr/>
          <p:nvPr/>
        </p:nvSpPr>
        <p:spPr>
          <a:xfrm>
            <a:off x="4279917" y="381524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D5BB07-4481-95F4-BC5C-AE651CD30E69}"/>
              </a:ext>
            </a:extLst>
          </p:cNvPr>
          <p:cNvSpPr/>
          <p:nvPr/>
        </p:nvSpPr>
        <p:spPr>
          <a:xfrm>
            <a:off x="3045468" y="3865721"/>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E31CDD1-602A-9939-FCBE-1B020D254FB9}"/>
              </a:ext>
            </a:extLst>
          </p:cNvPr>
          <p:cNvSpPr/>
          <p:nvPr/>
        </p:nvSpPr>
        <p:spPr>
          <a:xfrm>
            <a:off x="5750566" y="331160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6543057-11C3-6904-4048-A095AC8BE45D}"/>
              </a:ext>
            </a:extLst>
          </p:cNvPr>
          <p:cNvSpPr/>
          <p:nvPr/>
        </p:nvSpPr>
        <p:spPr>
          <a:xfrm>
            <a:off x="2816886" y="338887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99A516C-2656-0A47-C024-A346D571A7DD}"/>
              </a:ext>
            </a:extLst>
          </p:cNvPr>
          <p:cNvSpPr/>
          <p:nvPr/>
        </p:nvSpPr>
        <p:spPr>
          <a:xfrm>
            <a:off x="2405379" y="323258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F9F0C9D-38DF-482B-8C6D-7B9B9C71C815}"/>
              </a:ext>
            </a:extLst>
          </p:cNvPr>
          <p:cNvSpPr/>
          <p:nvPr/>
        </p:nvSpPr>
        <p:spPr>
          <a:xfrm>
            <a:off x="1986289" y="286881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4BCEA78-9780-3714-0DCE-A14883848A0B}"/>
              </a:ext>
            </a:extLst>
          </p:cNvPr>
          <p:cNvSpPr/>
          <p:nvPr/>
        </p:nvSpPr>
        <p:spPr>
          <a:xfrm>
            <a:off x="2005339" y="367004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0D8C3FC-FC0D-B0ED-49C8-BCA6858A26EF}"/>
              </a:ext>
            </a:extLst>
          </p:cNvPr>
          <p:cNvSpPr/>
          <p:nvPr/>
        </p:nvSpPr>
        <p:spPr>
          <a:xfrm>
            <a:off x="2028202" y="4215882"/>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BA15DB1-AEDE-4C85-EF4B-62A2371449D5}"/>
              </a:ext>
            </a:extLst>
          </p:cNvPr>
          <p:cNvSpPr/>
          <p:nvPr/>
        </p:nvSpPr>
        <p:spPr>
          <a:xfrm>
            <a:off x="6192563" y="343022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5367B92-9F87-6335-2466-32A8AADA6651}"/>
              </a:ext>
            </a:extLst>
          </p:cNvPr>
          <p:cNvSpPr/>
          <p:nvPr/>
        </p:nvSpPr>
        <p:spPr>
          <a:xfrm>
            <a:off x="6485918" y="290706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EEBBB-D5E8-6220-C6DF-184E3D3170D7}"/>
              </a:ext>
            </a:extLst>
          </p:cNvPr>
          <p:cNvSpPr/>
          <p:nvPr/>
        </p:nvSpPr>
        <p:spPr>
          <a:xfrm>
            <a:off x="6162022" y="396287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C4ED02C3-AE76-AD7B-2CFA-77BCD3768B0A}"/>
              </a:ext>
            </a:extLst>
          </p:cNvPr>
          <p:cNvCxnSpPr>
            <a:cxnSpLocks/>
          </p:cNvCxnSpPr>
          <p:nvPr/>
        </p:nvCxnSpPr>
        <p:spPr>
          <a:xfrm>
            <a:off x="1850362" y="3740334"/>
            <a:ext cx="51346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F87F800-F544-F2B1-606E-B098E7E59CBB}"/>
              </a:ext>
            </a:extLst>
          </p:cNvPr>
          <p:cNvSpPr txBox="1"/>
          <p:nvPr/>
        </p:nvSpPr>
        <p:spPr>
          <a:xfrm>
            <a:off x="2660654" y="1029717"/>
            <a:ext cx="5939190" cy="707886"/>
          </a:xfrm>
          <a:prstGeom prst="rect">
            <a:avLst/>
          </a:prstGeom>
          <a:noFill/>
        </p:spPr>
        <p:txBody>
          <a:bodyPr wrap="none" rtlCol="0">
            <a:spAutoFit/>
          </a:bodyPr>
          <a:lstStyle/>
          <a:p>
            <a:r>
              <a:rPr lang="en-US" sz="4000" b="1" dirty="0"/>
              <a:t>H</a:t>
            </a:r>
            <a:r>
              <a:rPr lang="en-US" sz="4000" b="1" baseline="-25000" dirty="0"/>
              <a:t>0</a:t>
            </a:r>
            <a:r>
              <a:rPr lang="en-US" sz="4000" b="1" dirty="0"/>
              <a:t>: There is no relationship</a:t>
            </a:r>
          </a:p>
        </p:txBody>
      </p:sp>
      <p:sp>
        <p:nvSpPr>
          <p:cNvPr id="4" name="TextBox 3">
            <a:extLst>
              <a:ext uri="{FF2B5EF4-FFF2-40B4-BE49-F238E27FC236}">
                <a16:creationId xmlns:a16="http://schemas.microsoft.com/office/drawing/2014/main" id="{B1EB227C-5E45-49D1-8DE4-A9AE3AA14247}"/>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DA0D7B70-E38F-D0E9-0AE4-8314A682CFCB}"/>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
        <p:nvSpPr>
          <p:cNvPr id="51" name="Oval 50">
            <a:extLst>
              <a:ext uri="{FF2B5EF4-FFF2-40B4-BE49-F238E27FC236}">
                <a16:creationId xmlns:a16="http://schemas.microsoft.com/office/drawing/2014/main" id="{FD5ED453-84EB-E969-58BD-7DDACB62545A}"/>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04992CA-1926-CD35-2622-63CE296640F1}"/>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E4C01A5-DB8A-7930-CC59-D9995472A708}"/>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CF01AE8-F990-C3A7-B96E-55C1E33A9D9E}"/>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008ED9A-649B-4C65-5F9B-D4A79B9BCDD4}"/>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7D909AB-C3E0-DA7B-FB84-166D376893B7}"/>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3D0C6E7-29A8-4DA7-B50D-D6BEED0A0EC5}"/>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892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35D59-A00B-1D79-74D4-E879CF6AB4B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FA97075-DB18-2E82-5C21-A7A3FB4D05CF}"/>
              </a:ext>
            </a:extLst>
          </p:cNvPr>
          <p:cNvPicPr>
            <a:picLocks noChangeAspect="1"/>
          </p:cNvPicPr>
          <p:nvPr/>
        </p:nvPicPr>
        <p:blipFill>
          <a:blip r:embed="rId2"/>
          <a:srcRect l="-556" r="556" b="3383"/>
          <a:stretch>
            <a:fillRect/>
          </a:stretch>
        </p:blipFill>
        <p:spPr>
          <a:xfrm>
            <a:off x="0" y="2681435"/>
            <a:ext cx="9144000" cy="3342846"/>
          </a:xfrm>
          <a:prstGeom prst="rect">
            <a:avLst/>
          </a:prstGeom>
        </p:spPr>
      </p:pic>
      <p:sp>
        <p:nvSpPr>
          <p:cNvPr id="3" name="TextBox 2">
            <a:extLst>
              <a:ext uri="{FF2B5EF4-FFF2-40B4-BE49-F238E27FC236}">
                <a16:creationId xmlns:a16="http://schemas.microsoft.com/office/drawing/2014/main" id="{39A7145C-61D1-214F-BDFA-8DD79FB66FB0}"/>
              </a:ext>
            </a:extLst>
          </p:cNvPr>
          <p:cNvSpPr txBox="1"/>
          <p:nvPr/>
        </p:nvSpPr>
        <p:spPr>
          <a:xfrm>
            <a:off x="304800" y="266701"/>
            <a:ext cx="8636000" cy="1938992"/>
          </a:xfrm>
          <a:prstGeom prst="rect">
            <a:avLst/>
          </a:prstGeom>
          <a:noFill/>
        </p:spPr>
        <p:txBody>
          <a:bodyPr wrap="square" rtlCol="0">
            <a:spAutoFit/>
          </a:bodyPr>
          <a:lstStyle/>
          <a:p>
            <a:r>
              <a:rPr lang="en-US" sz="4000" b="1" dirty="0">
                <a:solidFill>
                  <a:srgbClr val="0000CC"/>
                </a:solidFill>
              </a:rPr>
              <a:t>P-value approach cannot help me decide between these three explanations for LDG</a:t>
            </a:r>
          </a:p>
        </p:txBody>
      </p:sp>
    </p:spTree>
    <p:extLst>
      <p:ext uri="{BB962C8B-B14F-4D97-AF65-F5344CB8AC3E}">
        <p14:creationId xmlns:p14="http://schemas.microsoft.com/office/powerpoint/2010/main" val="6249530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182EA-1416-283A-E44B-DA30FA44F7B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59C7C05-8D37-ABD4-7705-517C09C93861}"/>
              </a:ext>
            </a:extLst>
          </p:cNvPr>
          <p:cNvPicPr>
            <a:picLocks noChangeAspect="1"/>
          </p:cNvPicPr>
          <p:nvPr/>
        </p:nvPicPr>
        <p:blipFill>
          <a:blip r:embed="rId2"/>
          <a:srcRect l="-556" r="556" b="3383"/>
          <a:stretch>
            <a:fillRect/>
          </a:stretch>
        </p:blipFill>
        <p:spPr>
          <a:xfrm>
            <a:off x="0" y="2681435"/>
            <a:ext cx="9144000" cy="3342846"/>
          </a:xfrm>
          <a:prstGeom prst="rect">
            <a:avLst/>
          </a:prstGeom>
        </p:spPr>
      </p:pic>
      <p:sp>
        <p:nvSpPr>
          <p:cNvPr id="3" name="TextBox 2">
            <a:extLst>
              <a:ext uri="{FF2B5EF4-FFF2-40B4-BE49-F238E27FC236}">
                <a16:creationId xmlns:a16="http://schemas.microsoft.com/office/drawing/2014/main" id="{B4081F0C-6CBA-B5C8-58DA-E4F9FB9D10FE}"/>
              </a:ext>
            </a:extLst>
          </p:cNvPr>
          <p:cNvSpPr txBox="1"/>
          <p:nvPr/>
        </p:nvSpPr>
        <p:spPr>
          <a:xfrm>
            <a:off x="304800" y="266701"/>
            <a:ext cx="8636000" cy="1938992"/>
          </a:xfrm>
          <a:prstGeom prst="rect">
            <a:avLst/>
          </a:prstGeom>
          <a:noFill/>
        </p:spPr>
        <p:txBody>
          <a:bodyPr wrap="square" rtlCol="0">
            <a:spAutoFit/>
          </a:bodyPr>
          <a:lstStyle/>
          <a:p>
            <a:r>
              <a:rPr lang="en-US" sz="4000" b="1" dirty="0">
                <a:solidFill>
                  <a:srgbClr val="0000CC"/>
                </a:solidFill>
              </a:rPr>
              <a:t>P-value approach cannot help me decide between these three explanations for LDG</a:t>
            </a:r>
          </a:p>
        </p:txBody>
      </p:sp>
      <p:pic>
        <p:nvPicPr>
          <p:cNvPr id="2" name="Picture 1" descr="A person in a suit and tie&#10;&#10;AI-generated content may be incorrect.">
            <a:extLst>
              <a:ext uri="{FF2B5EF4-FFF2-40B4-BE49-F238E27FC236}">
                <a16:creationId xmlns:a16="http://schemas.microsoft.com/office/drawing/2014/main" id="{3F71E0E1-4C6F-88C9-94C8-BA5E4B867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13672"/>
            <a:ext cx="3083442" cy="4207616"/>
          </a:xfrm>
          <a:prstGeom prst="rect">
            <a:avLst/>
          </a:prstGeom>
        </p:spPr>
      </p:pic>
      <p:pic>
        <p:nvPicPr>
          <p:cNvPr id="4" name="Picture 3" descr="A person with grey hair&#10;&#10;AI-generated content may be incorrect.">
            <a:extLst>
              <a:ext uri="{FF2B5EF4-FFF2-40B4-BE49-F238E27FC236}">
                <a16:creationId xmlns:a16="http://schemas.microsoft.com/office/drawing/2014/main" id="{E972E5A7-25C1-234D-E220-D2E0A3DA1FA8}"/>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45224"/>
          <a:stretch>
            <a:fillRect/>
          </a:stretch>
        </p:blipFill>
        <p:spPr>
          <a:xfrm>
            <a:off x="797441" y="2313672"/>
            <a:ext cx="3418567" cy="4160665"/>
          </a:xfrm>
          <a:prstGeom prst="rect">
            <a:avLst/>
          </a:prstGeom>
        </p:spPr>
      </p:pic>
      <p:sp>
        <p:nvSpPr>
          <p:cNvPr id="5" name="TextBox 4">
            <a:extLst>
              <a:ext uri="{FF2B5EF4-FFF2-40B4-BE49-F238E27FC236}">
                <a16:creationId xmlns:a16="http://schemas.microsoft.com/office/drawing/2014/main" id="{5EA3DC0B-F221-A646-F332-F7B9A9CA2B61}"/>
              </a:ext>
            </a:extLst>
          </p:cNvPr>
          <p:cNvSpPr txBox="1"/>
          <p:nvPr/>
        </p:nvSpPr>
        <p:spPr>
          <a:xfrm>
            <a:off x="1945759" y="6433254"/>
            <a:ext cx="1028102" cy="430887"/>
          </a:xfrm>
          <a:prstGeom prst="rect">
            <a:avLst/>
          </a:prstGeom>
          <a:noFill/>
        </p:spPr>
        <p:txBody>
          <a:bodyPr wrap="none" rtlCol="0">
            <a:spAutoFit/>
          </a:bodyPr>
          <a:lstStyle/>
          <a:p>
            <a:r>
              <a:rPr lang="en-US" sz="2200" b="1" dirty="0"/>
              <a:t>Popper</a:t>
            </a:r>
          </a:p>
        </p:txBody>
      </p:sp>
      <p:sp>
        <p:nvSpPr>
          <p:cNvPr id="6" name="TextBox 5">
            <a:extLst>
              <a:ext uri="{FF2B5EF4-FFF2-40B4-BE49-F238E27FC236}">
                <a16:creationId xmlns:a16="http://schemas.microsoft.com/office/drawing/2014/main" id="{1B7CB2C9-3461-795D-34A2-0D5C01EF1665}"/>
              </a:ext>
            </a:extLst>
          </p:cNvPr>
          <p:cNvSpPr txBox="1"/>
          <p:nvPr/>
        </p:nvSpPr>
        <p:spPr>
          <a:xfrm>
            <a:off x="5534486" y="6456730"/>
            <a:ext cx="1039067" cy="430887"/>
          </a:xfrm>
          <a:prstGeom prst="rect">
            <a:avLst/>
          </a:prstGeom>
          <a:noFill/>
        </p:spPr>
        <p:txBody>
          <a:bodyPr wrap="none" rtlCol="0">
            <a:spAutoFit/>
          </a:bodyPr>
          <a:lstStyle/>
          <a:p>
            <a:r>
              <a:rPr lang="en-US" sz="2200" b="1" dirty="0"/>
              <a:t>Polanyi</a:t>
            </a:r>
          </a:p>
        </p:txBody>
      </p:sp>
      <p:sp>
        <p:nvSpPr>
          <p:cNvPr id="8" name="Cross 7">
            <a:extLst>
              <a:ext uri="{FF2B5EF4-FFF2-40B4-BE49-F238E27FC236}">
                <a16:creationId xmlns:a16="http://schemas.microsoft.com/office/drawing/2014/main" id="{69E66FD8-B866-4334-BAB4-CE1CA5F2CCBD}"/>
              </a:ext>
            </a:extLst>
          </p:cNvPr>
          <p:cNvSpPr/>
          <p:nvPr/>
        </p:nvSpPr>
        <p:spPr>
          <a:xfrm rot="3032077">
            <a:off x="924028" y="2323617"/>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tar: 5 Points 8">
            <a:extLst>
              <a:ext uri="{FF2B5EF4-FFF2-40B4-BE49-F238E27FC236}">
                <a16:creationId xmlns:a16="http://schemas.microsoft.com/office/drawing/2014/main" id="{51794193-99E2-0470-51FD-95C5FD2D2CD4}"/>
              </a:ext>
            </a:extLst>
          </p:cNvPr>
          <p:cNvSpPr/>
          <p:nvPr/>
        </p:nvSpPr>
        <p:spPr>
          <a:xfrm>
            <a:off x="4518456" y="2231379"/>
            <a:ext cx="1295691" cy="1180083"/>
          </a:xfrm>
          <a:prstGeom prst="star5">
            <a:avLst>
              <a:gd name="adj" fmla="val 10883"/>
              <a:gd name="hf" fmla="val 105146"/>
              <a:gd name="vf" fmla="val 110557"/>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346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F6B03-54F0-B2AF-E658-CC62FC9FA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5D796-B1C5-6AB4-1DEE-85B7B9BDDE08}"/>
              </a:ext>
            </a:extLst>
          </p:cNvPr>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a:extLst>
              <a:ext uri="{FF2B5EF4-FFF2-40B4-BE49-F238E27FC236}">
                <a16:creationId xmlns:a16="http://schemas.microsoft.com/office/drawing/2014/main" id="{55C0A5D9-81B9-084B-8CE4-3AE15487DA54}"/>
              </a:ext>
            </a:extLst>
          </p:cNvPr>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a:t>
            </a:r>
          </a:p>
        </p:txBody>
      </p:sp>
      <p:sp>
        <p:nvSpPr>
          <p:cNvPr id="5" name="TextBox 4">
            <a:extLst>
              <a:ext uri="{FF2B5EF4-FFF2-40B4-BE49-F238E27FC236}">
                <a16:creationId xmlns:a16="http://schemas.microsoft.com/office/drawing/2014/main" id="{539E6323-31CA-4862-A402-24F7F1DE0455}"/>
              </a:ext>
            </a:extLst>
          </p:cNvPr>
          <p:cNvSpPr txBox="1"/>
          <p:nvPr/>
        </p:nvSpPr>
        <p:spPr>
          <a:xfrm>
            <a:off x="2980025" y="2731232"/>
            <a:ext cx="3183949" cy="430887"/>
          </a:xfrm>
          <a:prstGeom prst="rect">
            <a:avLst/>
          </a:prstGeom>
          <a:noFill/>
        </p:spPr>
        <p:txBody>
          <a:bodyPr wrap="none" rtlCol="0">
            <a:spAutoFit/>
          </a:bodyPr>
          <a:lstStyle/>
          <a:p>
            <a:r>
              <a:rPr lang="en-US" sz="2200" b="1" dirty="0"/>
              <a:t>probability and likelihood</a:t>
            </a:r>
          </a:p>
        </p:txBody>
      </p:sp>
      <p:sp>
        <p:nvSpPr>
          <p:cNvPr id="6" name="TextBox 5">
            <a:extLst>
              <a:ext uri="{FF2B5EF4-FFF2-40B4-BE49-F238E27FC236}">
                <a16:creationId xmlns:a16="http://schemas.microsoft.com/office/drawing/2014/main" id="{4A8B96ED-1EBC-A15B-2942-8257DA058AEC}"/>
              </a:ext>
            </a:extLst>
          </p:cNvPr>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a:extLst>
              <a:ext uri="{FF2B5EF4-FFF2-40B4-BE49-F238E27FC236}">
                <a16:creationId xmlns:a16="http://schemas.microsoft.com/office/drawing/2014/main" id="{F48AC858-40A3-8C11-4877-51074F344CB6}"/>
              </a:ext>
            </a:extLst>
          </p:cNvPr>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a:extLst>
              <a:ext uri="{FF2B5EF4-FFF2-40B4-BE49-F238E27FC236}">
                <a16:creationId xmlns:a16="http://schemas.microsoft.com/office/drawing/2014/main" id="{B355C894-2330-CB2D-897A-9DE743D2E44E}"/>
              </a:ext>
            </a:extLst>
          </p:cNvPr>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4DEC8CC-9E63-1E25-2EE4-FB07D7A0F021}"/>
              </a:ext>
            </a:extLst>
          </p:cNvPr>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5848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a:t>
            </a:r>
          </a:p>
        </p:txBody>
      </p:sp>
      <p:sp>
        <p:nvSpPr>
          <p:cNvPr id="5" name="TextBox 4"/>
          <p:cNvSpPr txBox="1"/>
          <p:nvPr/>
        </p:nvSpPr>
        <p:spPr>
          <a:xfrm>
            <a:off x="2980025" y="2731232"/>
            <a:ext cx="3183949" cy="430887"/>
          </a:xfrm>
          <a:prstGeom prst="rect">
            <a:avLst/>
          </a:prstGeom>
          <a:noFill/>
        </p:spPr>
        <p:txBody>
          <a:bodyPr wrap="none" rtlCol="0">
            <a:spAutoFit/>
          </a:bodyPr>
          <a:lstStyle/>
          <a:p>
            <a:r>
              <a:rPr lang="en-US" sz="2200" b="1" dirty="0"/>
              <a:t>probability and likelihood</a:t>
            </a:r>
          </a:p>
        </p:txBody>
      </p:sp>
      <p:sp>
        <p:nvSpPr>
          <p:cNvPr id="6" name="TextBox 5"/>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7A9695D-92D9-2FDF-B060-5AA8D3FD8BE3}"/>
              </a:ext>
            </a:extLst>
          </p:cNvPr>
          <p:cNvSpPr txBox="1"/>
          <p:nvPr/>
        </p:nvSpPr>
        <p:spPr>
          <a:xfrm>
            <a:off x="628650" y="5034027"/>
            <a:ext cx="3420167" cy="553998"/>
          </a:xfrm>
          <a:prstGeom prst="rect">
            <a:avLst/>
          </a:prstGeom>
          <a:noFill/>
        </p:spPr>
        <p:txBody>
          <a:bodyPr wrap="none" rtlCol="0">
            <a:spAutoFit/>
          </a:bodyPr>
          <a:lstStyle/>
          <a:p>
            <a:r>
              <a:rPr lang="en-US" sz="3000" b="1" dirty="0"/>
              <a:t>P (</a:t>
            </a:r>
            <a:r>
              <a:rPr lang="en-US" sz="3000" b="1" dirty="0" err="1"/>
              <a:t>Data|Hypothesis</a:t>
            </a:r>
            <a:r>
              <a:rPr lang="en-US" sz="3000" b="1" dirty="0"/>
              <a:t>)</a:t>
            </a:r>
          </a:p>
        </p:txBody>
      </p:sp>
      <p:sp>
        <p:nvSpPr>
          <p:cNvPr id="10" name="TextBox 9">
            <a:extLst>
              <a:ext uri="{FF2B5EF4-FFF2-40B4-BE49-F238E27FC236}">
                <a16:creationId xmlns:a16="http://schemas.microsoft.com/office/drawing/2014/main" id="{2AC4D33B-A296-C575-45C0-04A80D8C1827}"/>
              </a:ext>
            </a:extLst>
          </p:cNvPr>
          <p:cNvSpPr txBox="1"/>
          <p:nvPr/>
        </p:nvSpPr>
        <p:spPr>
          <a:xfrm>
            <a:off x="5095183" y="5034027"/>
            <a:ext cx="3420167" cy="553998"/>
          </a:xfrm>
          <a:prstGeom prst="rect">
            <a:avLst/>
          </a:prstGeom>
          <a:noFill/>
        </p:spPr>
        <p:txBody>
          <a:bodyPr wrap="none" rtlCol="0">
            <a:spAutoFit/>
          </a:bodyPr>
          <a:lstStyle/>
          <a:p>
            <a:r>
              <a:rPr lang="en-US" sz="3000" b="1" dirty="0"/>
              <a:t>P (</a:t>
            </a:r>
            <a:r>
              <a:rPr lang="en-US" sz="3000" b="1" dirty="0" err="1"/>
              <a:t>Hypothesis|Data</a:t>
            </a:r>
            <a:r>
              <a:rPr lang="en-US" sz="3000" b="1" dirty="0"/>
              <a:t>)</a:t>
            </a:r>
          </a:p>
        </p:txBody>
      </p:sp>
    </p:spTree>
    <p:extLst>
      <p:ext uri="{BB962C8B-B14F-4D97-AF65-F5344CB8AC3E}">
        <p14:creationId xmlns:p14="http://schemas.microsoft.com/office/powerpoint/2010/main" val="20022608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 </a:t>
            </a:r>
          </a:p>
        </p:txBody>
      </p:sp>
      <p:sp>
        <p:nvSpPr>
          <p:cNvPr id="5" name="TextBox 4"/>
          <p:cNvSpPr txBox="1"/>
          <p:nvPr/>
        </p:nvSpPr>
        <p:spPr>
          <a:xfrm>
            <a:off x="2980025" y="2731232"/>
            <a:ext cx="3183949" cy="430887"/>
          </a:xfrm>
          <a:prstGeom prst="rect">
            <a:avLst/>
          </a:prstGeom>
          <a:noFill/>
        </p:spPr>
        <p:txBody>
          <a:bodyPr wrap="none" rtlCol="0">
            <a:spAutoFit/>
          </a:bodyPr>
          <a:lstStyle/>
          <a:p>
            <a:r>
              <a:rPr lang="en-US" sz="2200" b="1" dirty="0"/>
              <a:t>probability and likelihood</a:t>
            </a:r>
          </a:p>
        </p:txBody>
      </p:sp>
      <p:sp>
        <p:nvSpPr>
          <p:cNvPr id="6" name="TextBox 5"/>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8650" y="4935332"/>
            <a:ext cx="8259951" cy="1477328"/>
          </a:xfrm>
          <a:prstGeom prst="rect">
            <a:avLst/>
          </a:prstGeom>
          <a:noFill/>
        </p:spPr>
        <p:txBody>
          <a:bodyPr wrap="square" rtlCol="0">
            <a:spAutoFit/>
          </a:bodyPr>
          <a:lstStyle/>
          <a:p>
            <a:r>
              <a:rPr lang="en-US" sz="3000" b="1" dirty="0"/>
              <a:t>Probability with which an assumed process (evaluated model) would produce the empirical pattern (observed data) = </a:t>
            </a:r>
            <a:r>
              <a:rPr lang="en-US" sz="3000" b="1" dirty="0">
                <a:solidFill>
                  <a:srgbClr val="000099"/>
                </a:solidFill>
              </a:rPr>
              <a:t>likelihood of the model </a:t>
            </a:r>
          </a:p>
        </p:txBody>
      </p:sp>
    </p:spTree>
    <p:extLst>
      <p:ext uri="{BB962C8B-B14F-4D97-AF65-F5344CB8AC3E}">
        <p14:creationId xmlns:p14="http://schemas.microsoft.com/office/powerpoint/2010/main" val="1111440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192A7-0B89-511F-54EB-3CDC03AA9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40A66C-5041-B808-BB98-ADD9D4E82C0D}"/>
              </a:ext>
            </a:extLst>
          </p:cNvPr>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a:extLst>
              <a:ext uri="{FF2B5EF4-FFF2-40B4-BE49-F238E27FC236}">
                <a16:creationId xmlns:a16="http://schemas.microsoft.com/office/drawing/2014/main" id="{C7F3E73D-E596-7E66-8133-03E3E3D5E766}"/>
              </a:ext>
            </a:extLst>
          </p:cNvPr>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 </a:t>
            </a:r>
          </a:p>
        </p:txBody>
      </p:sp>
      <p:sp>
        <p:nvSpPr>
          <p:cNvPr id="5" name="TextBox 4">
            <a:extLst>
              <a:ext uri="{FF2B5EF4-FFF2-40B4-BE49-F238E27FC236}">
                <a16:creationId xmlns:a16="http://schemas.microsoft.com/office/drawing/2014/main" id="{144F4FA6-8167-286E-917C-B4A6A8C78825}"/>
              </a:ext>
            </a:extLst>
          </p:cNvPr>
          <p:cNvSpPr txBox="1"/>
          <p:nvPr/>
        </p:nvSpPr>
        <p:spPr>
          <a:xfrm>
            <a:off x="2980025" y="2731232"/>
            <a:ext cx="3183949" cy="430887"/>
          </a:xfrm>
          <a:prstGeom prst="rect">
            <a:avLst/>
          </a:prstGeom>
          <a:noFill/>
        </p:spPr>
        <p:txBody>
          <a:bodyPr wrap="none" rtlCol="0">
            <a:spAutoFit/>
          </a:bodyPr>
          <a:lstStyle/>
          <a:p>
            <a:r>
              <a:rPr lang="en-US" sz="2200" b="1" dirty="0"/>
              <a:t>probability and likelihood</a:t>
            </a:r>
          </a:p>
        </p:txBody>
      </p:sp>
      <p:sp>
        <p:nvSpPr>
          <p:cNvPr id="6" name="TextBox 5">
            <a:extLst>
              <a:ext uri="{FF2B5EF4-FFF2-40B4-BE49-F238E27FC236}">
                <a16:creationId xmlns:a16="http://schemas.microsoft.com/office/drawing/2014/main" id="{3FBB19FE-3BF2-6CD2-0681-FC695F810792}"/>
              </a:ext>
            </a:extLst>
          </p:cNvPr>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a:extLst>
              <a:ext uri="{FF2B5EF4-FFF2-40B4-BE49-F238E27FC236}">
                <a16:creationId xmlns:a16="http://schemas.microsoft.com/office/drawing/2014/main" id="{3C73C0E0-13B0-998A-E35D-0C0790814B4A}"/>
              </a:ext>
            </a:extLst>
          </p:cNvPr>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a:extLst>
              <a:ext uri="{FF2B5EF4-FFF2-40B4-BE49-F238E27FC236}">
                <a16:creationId xmlns:a16="http://schemas.microsoft.com/office/drawing/2014/main" id="{AB90C76F-4DB8-5EDF-2F08-C8B149259547}"/>
              </a:ext>
            </a:extLst>
          </p:cNvPr>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AD7F1F4C-ED73-ED3B-EB65-F88B3AC7CD8E}"/>
              </a:ext>
            </a:extLst>
          </p:cNvPr>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86C0234A-6ABE-B1DB-A016-AB211AAADA29}"/>
              </a:ext>
            </a:extLst>
          </p:cNvPr>
          <p:cNvGraphicFramePr>
            <a:graphicFrameLocks noGrp="1"/>
          </p:cNvGraphicFramePr>
          <p:nvPr/>
        </p:nvGraphicFramePr>
        <p:xfrm>
          <a:off x="361082" y="4718916"/>
          <a:ext cx="8795085" cy="1950720"/>
        </p:xfrm>
        <a:graphic>
          <a:graphicData uri="http://schemas.openxmlformats.org/drawingml/2006/table">
            <a:tbl>
              <a:tblPr/>
              <a:tblGrid>
                <a:gridCol w="1789036">
                  <a:extLst>
                    <a:ext uri="{9D8B030D-6E8A-4147-A177-3AD203B41FA5}">
                      <a16:colId xmlns:a16="http://schemas.microsoft.com/office/drawing/2014/main" val="2580545991"/>
                    </a:ext>
                  </a:extLst>
                </a:gridCol>
                <a:gridCol w="1771955">
                  <a:extLst>
                    <a:ext uri="{9D8B030D-6E8A-4147-A177-3AD203B41FA5}">
                      <a16:colId xmlns:a16="http://schemas.microsoft.com/office/drawing/2014/main" val="2331894427"/>
                    </a:ext>
                  </a:extLst>
                </a:gridCol>
                <a:gridCol w="1734781">
                  <a:extLst>
                    <a:ext uri="{9D8B030D-6E8A-4147-A177-3AD203B41FA5}">
                      <a16:colId xmlns:a16="http://schemas.microsoft.com/office/drawing/2014/main" val="449289046"/>
                    </a:ext>
                  </a:extLst>
                </a:gridCol>
                <a:gridCol w="3499313">
                  <a:extLst>
                    <a:ext uri="{9D8B030D-6E8A-4147-A177-3AD203B41FA5}">
                      <a16:colId xmlns:a16="http://schemas.microsoft.com/office/drawing/2014/main" val="2328045618"/>
                    </a:ext>
                  </a:extLst>
                </a:gridCol>
              </a:tblGrid>
              <a:tr h="0">
                <a:tc>
                  <a:txBody>
                    <a:bodyPr/>
                    <a:lstStyle/>
                    <a:p>
                      <a:r>
                        <a:rPr lang="en-US" sz="2200" b="1" u="sng" dirty="0">
                          <a:solidFill>
                            <a:srgbClr val="000099"/>
                          </a:solidFill>
                        </a:rPr>
                        <a:t>Concept</a:t>
                      </a:r>
                    </a:p>
                  </a:txBody>
                  <a:tcPr anchor="ctr">
                    <a:lnL>
                      <a:noFill/>
                    </a:lnL>
                    <a:lnR>
                      <a:noFill/>
                    </a:lnR>
                    <a:lnT>
                      <a:noFill/>
                    </a:lnT>
                    <a:lnB>
                      <a:noFill/>
                    </a:lnB>
                    <a:noFill/>
                  </a:tcPr>
                </a:tc>
                <a:tc>
                  <a:txBody>
                    <a:bodyPr/>
                    <a:lstStyle/>
                    <a:p>
                      <a:r>
                        <a:rPr lang="en-US" sz="2200" b="1" u="sng" dirty="0">
                          <a:solidFill>
                            <a:srgbClr val="000099"/>
                          </a:solidFill>
                        </a:rPr>
                        <a:t>Known</a:t>
                      </a:r>
                    </a:p>
                  </a:txBody>
                  <a:tcPr anchor="ctr">
                    <a:lnL>
                      <a:noFill/>
                    </a:lnL>
                    <a:lnR>
                      <a:noFill/>
                    </a:lnR>
                    <a:lnT>
                      <a:noFill/>
                    </a:lnT>
                    <a:lnB>
                      <a:noFill/>
                    </a:lnB>
                    <a:noFill/>
                  </a:tcPr>
                </a:tc>
                <a:tc>
                  <a:txBody>
                    <a:bodyPr/>
                    <a:lstStyle/>
                    <a:p>
                      <a:r>
                        <a:rPr lang="en-US" sz="2200" b="1" u="sng" dirty="0">
                          <a:solidFill>
                            <a:srgbClr val="000099"/>
                          </a:solidFill>
                        </a:rPr>
                        <a:t>Unknown</a:t>
                      </a:r>
                    </a:p>
                  </a:txBody>
                  <a:tcPr anchor="ctr">
                    <a:lnL>
                      <a:noFill/>
                    </a:lnL>
                    <a:lnR>
                      <a:noFill/>
                    </a:lnR>
                    <a:lnT>
                      <a:noFill/>
                    </a:lnT>
                    <a:lnB>
                      <a:noFill/>
                    </a:lnB>
                    <a:noFill/>
                  </a:tcPr>
                </a:tc>
                <a:tc>
                  <a:txBody>
                    <a:bodyPr/>
                    <a:lstStyle/>
                    <a:p>
                      <a:r>
                        <a:rPr lang="en-US" sz="2200" b="1" u="sng" dirty="0">
                          <a:solidFill>
                            <a:srgbClr val="000099"/>
                          </a:solidFill>
                        </a:rPr>
                        <a:t>Question</a:t>
                      </a:r>
                    </a:p>
                  </a:txBody>
                  <a:tcPr anchor="ctr">
                    <a:lnL>
                      <a:noFill/>
                    </a:lnL>
                    <a:lnR>
                      <a:noFill/>
                    </a:lnR>
                    <a:lnT>
                      <a:noFill/>
                    </a:lnT>
                    <a:lnB>
                      <a:noFill/>
                    </a:lnB>
                    <a:noFill/>
                  </a:tcPr>
                </a:tc>
                <a:extLst>
                  <a:ext uri="{0D108BD9-81ED-4DB2-BD59-A6C34878D82A}">
                    <a16:rowId xmlns:a16="http://schemas.microsoft.com/office/drawing/2014/main" val="3469941915"/>
                  </a:ext>
                </a:extLst>
              </a:tr>
              <a:tr h="0">
                <a:tc>
                  <a:txBody>
                    <a:bodyPr/>
                    <a:lstStyle/>
                    <a:p>
                      <a:r>
                        <a:rPr lang="en-US" sz="2200" b="1">
                          <a:solidFill>
                            <a:srgbClr val="000099"/>
                          </a:solidFill>
                        </a:rPr>
                        <a:t>Probability</a:t>
                      </a:r>
                      <a:endParaRPr lang="en-US" sz="2200">
                        <a:solidFill>
                          <a:srgbClr val="000099"/>
                        </a:solidFill>
                      </a:endParaRPr>
                    </a:p>
                  </a:txBody>
                  <a:tcPr anchor="ctr">
                    <a:lnL>
                      <a:noFill/>
                    </a:lnL>
                    <a:lnR>
                      <a:noFill/>
                    </a:lnR>
                    <a:lnT>
                      <a:noFill/>
                    </a:lnT>
                    <a:lnB>
                      <a:noFill/>
                    </a:lnB>
                    <a:noFill/>
                  </a:tcPr>
                </a:tc>
                <a:tc>
                  <a:txBody>
                    <a:bodyPr/>
                    <a:lstStyle/>
                    <a:p>
                      <a:r>
                        <a:rPr lang="en-US" sz="2200">
                          <a:solidFill>
                            <a:srgbClr val="000099"/>
                          </a:solidFill>
                        </a:rPr>
                        <a:t>Parameters</a:t>
                      </a:r>
                    </a:p>
                  </a:txBody>
                  <a:tcPr anchor="ctr">
                    <a:lnL>
                      <a:noFill/>
                    </a:lnL>
                    <a:lnR>
                      <a:noFill/>
                    </a:lnR>
                    <a:lnT>
                      <a:noFill/>
                    </a:lnT>
                    <a:lnB>
                      <a:noFill/>
                    </a:lnB>
                    <a:noFill/>
                  </a:tcPr>
                </a:tc>
                <a:tc>
                  <a:txBody>
                    <a:bodyPr/>
                    <a:lstStyle/>
                    <a:p>
                      <a:r>
                        <a:rPr lang="en-US" sz="2200">
                          <a:solidFill>
                            <a:srgbClr val="000099"/>
                          </a:solidFill>
                        </a:rPr>
                        <a:t>Data</a:t>
                      </a:r>
                    </a:p>
                  </a:txBody>
                  <a:tcPr anchor="ctr">
                    <a:lnL>
                      <a:noFill/>
                    </a:lnL>
                    <a:lnR>
                      <a:noFill/>
                    </a:lnR>
                    <a:lnT>
                      <a:noFill/>
                    </a:lnT>
                    <a:lnB>
                      <a:noFill/>
                    </a:lnB>
                    <a:noFill/>
                  </a:tcPr>
                </a:tc>
                <a:tc>
                  <a:txBody>
                    <a:bodyPr/>
                    <a:lstStyle/>
                    <a:p>
                      <a:r>
                        <a:rPr lang="en-US" sz="2200" b="1" dirty="0">
                          <a:solidFill>
                            <a:srgbClr val="000099"/>
                          </a:solidFill>
                        </a:rPr>
                        <a:t>How probable is this data under the model?</a:t>
                      </a:r>
                    </a:p>
                  </a:txBody>
                  <a:tcPr anchor="ctr">
                    <a:lnL>
                      <a:noFill/>
                    </a:lnL>
                    <a:lnR>
                      <a:noFill/>
                    </a:lnR>
                    <a:lnT>
                      <a:noFill/>
                    </a:lnT>
                    <a:lnB>
                      <a:noFill/>
                    </a:lnB>
                    <a:noFill/>
                  </a:tcPr>
                </a:tc>
                <a:extLst>
                  <a:ext uri="{0D108BD9-81ED-4DB2-BD59-A6C34878D82A}">
                    <a16:rowId xmlns:a16="http://schemas.microsoft.com/office/drawing/2014/main" val="3127890328"/>
                  </a:ext>
                </a:extLst>
              </a:tr>
              <a:tr h="0">
                <a:tc>
                  <a:txBody>
                    <a:bodyPr/>
                    <a:lstStyle/>
                    <a:p>
                      <a:r>
                        <a:rPr lang="en-US" sz="2200" b="1">
                          <a:solidFill>
                            <a:srgbClr val="000099"/>
                          </a:solidFill>
                        </a:rPr>
                        <a:t>Likelihood</a:t>
                      </a:r>
                      <a:endParaRPr lang="en-US" sz="2200">
                        <a:solidFill>
                          <a:srgbClr val="000099"/>
                        </a:solidFill>
                      </a:endParaRPr>
                    </a:p>
                  </a:txBody>
                  <a:tcPr anchor="ctr">
                    <a:lnL>
                      <a:noFill/>
                    </a:lnL>
                    <a:lnR>
                      <a:noFill/>
                    </a:lnR>
                    <a:lnT>
                      <a:noFill/>
                    </a:lnT>
                    <a:lnB>
                      <a:noFill/>
                    </a:lnB>
                    <a:noFill/>
                  </a:tcPr>
                </a:tc>
                <a:tc>
                  <a:txBody>
                    <a:bodyPr/>
                    <a:lstStyle/>
                    <a:p>
                      <a:r>
                        <a:rPr lang="en-US" sz="2200">
                          <a:solidFill>
                            <a:srgbClr val="000099"/>
                          </a:solidFill>
                        </a:rPr>
                        <a:t>Data</a:t>
                      </a:r>
                    </a:p>
                  </a:txBody>
                  <a:tcPr anchor="ctr">
                    <a:lnL>
                      <a:noFill/>
                    </a:lnL>
                    <a:lnR>
                      <a:noFill/>
                    </a:lnR>
                    <a:lnT>
                      <a:noFill/>
                    </a:lnT>
                    <a:lnB>
                      <a:noFill/>
                    </a:lnB>
                    <a:noFill/>
                  </a:tcPr>
                </a:tc>
                <a:tc>
                  <a:txBody>
                    <a:bodyPr/>
                    <a:lstStyle/>
                    <a:p>
                      <a:r>
                        <a:rPr lang="en-US" sz="2200">
                          <a:solidFill>
                            <a:srgbClr val="000099"/>
                          </a:solidFill>
                        </a:rPr>
                        <a:t>Parameters</a:t>
                      </a:r>
                    </a:p>
                  </a:txBody>
                  <a:tcPr anchor="ctr">
                    <a:lnL>
                      <a:noFill/>
                    </a:lnL>
                    <a:lnR>
                      <a:noFill/>
                    </a:lnR>
                    <a:lnT>
                      <a:noFill/>
                    </a:lnT>
                    <a:lnB>
                      <a:noFill/>
                    </a:lnB>
                    <a:noFill/>
                  </a:tcPr>
                </a:tc>
                <a:tc>
                  <a:txBody>
                    <a:bodyPr/>
                    <a:lstStyle/>
                    <a:p>
                      <a:r>
                        <a:rPr lang="en-US" sz="2200" b="1" dirty="0">
                          <a:solidFill>
                            <a:srgbClr val="000099"/>
                          </a:solidFill>
                        </a:rPr>
                        <a:t>How likely is the model given this data?</a:t>
                      </a:r>
                    </a:p>
                  </a:txBody>
                  <a:tcPr anchor="ctr">
                    <a:lnL>
                      <a:noFill/>
                    </a:lnL>
                    <a:lnR>
                      <a:noFill/>
                    </a:lnR>
                    <a:lnT>
                      <a:noFill/>
                    </a:lnT>
                    <a:lnB>
                      <a:noFill/>
                    </a:lnB>
                    <a:noFill/>
                  </a:tcPr>
                </a:tc>
                <a:extLst>
                  <a:ext uri="{0D108BD9-81ED-4DB2-BD59-A6C34878D82A}">
                    <a16:rowId xmlns:a16="http://schemas.microsoft.com/office/drawing/2014/main" val="2538167782"/>
                  </a:ext>
                </a:extLst>
              </a:tr>
            </a:tbl>
          </a:graphicData>
        </a:graphic>
      </p:graphicFrame>
    </p:spTree>
    <p:extLst>
      <p:ext uri="{BB962C8B-B14F-4D97-AF65-F5344CB8AC3E}">
        <p14:creationId xmlns:p14="http://schemas.microsoft.com/office/powerpoint/2010/main" val="2951939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latin typeface="+mn-l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p:spPr>
      </p:pic>
      <p:sp>
        <p:nvSpPr>
          <p:cNvPr id="8" name="TextBox 7"/>
          <p:cNvSpPr txBox="1"/>
          <p:nvPr/>
        </p:nvSpPr>
        <p:spPr>
          <a:xfrm>
            <a:off x="958730" y="6228522"/>
            <a:ext cx="7950959" cy="477054"/>
          </a:xfrm>
          <a:prstGeom prst="rect">
            <a:avLst/>
          </a:prstGeom>
          <a:noFill/>
        </p:spPr>
        <p:txBody>
          <a:bodyPr wrap="none" rtlCol="0">
            <a:spAutoFit/>
          </a:bodyPr>
          <a:lstStyle/>
          <a:p>
            <a:r>
              <a:rPr lang="en-US" sz="2500" b="1" dirty="0">
                <a:solidFill>
                  <a:srgbClr val="FFC000"/>
                </a:solidFill>
              </a:rPr>
              <a:t>What is the likelihood that the Moon is made of cheese?</a:t>
            </a:r>
          </a:p>
        </p:txBody>
      </p:sp>
    </p:spTree>
    <p:extLst>
      <p:ext uri="{BB962C8B-B14F-4D97-AF65-F5344CB8AC3E}">
        <p14:creationId xmlns:p14="http://schemas.microsoft.com/office/powerpoint/2010/main" val="99501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ED90-64EB-C888-A177-1CB9CCB0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CB68E-E98A-0501-9DC0-200FC0D5A603}"/>
              </a:ext>
            </a:extLst>
          </p:cNvPr>
          <p:cNvSpPr>
            <a:spLocks noGrp="1"/>
          </p:cNvSpPr>
          <p:nvPr>
            <p:ph type="title"/>
          </p:nvPr>
        </p:nvSpPr>
        <p:spPr>
          <a:xfrm>
            <a:off x="463550" y="327026"/>
            <a:ext cx="8337550" cy="1325563"/>
          </a:xfrm>
        </p:spPr>
        <p:txBody>
          <a:bodyPr/>
          <a:lstStyle/>
          <a:p>
            <a:r>
              <a:rPr lang="en-US" b="1" dirty="0">
                <a:latin typeface="Arial Black" panose="020B0A04020102020204" pitchFamily="34" charset="0"/>
              </a:rPr>
              <a:t>THREE BIODIVERSITY PATTERNS</a:t>
            </a:r>
          </a:p>
        </p:txBody>
      </p:sp>
      <p:sp>
        <p:nvSpPr>
          <p:cNvPr id="3" name="Content Placeholder 2">
            <a:extLst>
              <a:ext uri="{FF2B5EF4-FFF2-40B4-BE49-F238E27FC236}">
                <a16:creationId xmlns:a16="http://schemas.microsoft.com/office/drawing/2014/main" id="{16D8EC74-EF0C-EBFA-D97E-B61EDCC5BB96}"/>
              </a:ext>
            </a:extLst>
          </p:cNvPr>
          <p:cNvSpPr>
            <a:spLocks noGrp="1"/>
          </p:cNvSpPr>
          <p:nvPr>
            <p:ph idx="1"/>
          </p:nvPr>
        </p:nvSpPr>
        <p:spPr>
          <a:xfrm>
            <a:off x="374650" y="2100262"/>
            <a:ext cx="8515350" cy="2657475"/>
          </a:xfrm>
        </p:spPr>
        <p:txBody>
          <a:bodyPr>
            <a:noAutofit/>
          </a:bodyPr>
          <a:lstStyle/>
          <a:p>
            <a:pPr marL="0" indent="0">
              <a:buNone/>
            </a:pPr>
            <a:r>
              <a:rPr lang="en-US" sz="5000" b="1" dirty="0"/>
              <a:t>latitudinal diversity gradient</a:t>
            </a:r>
          </a:p>
          <a:p>
            <a:pPr marL="0" indent="0">
              <a:buNone/>
            </a:pPr>
            <a:r>
              <a:rPr lang="en-US" sz="5000" b="1" dirty="0"/>
              <a:t>elevational diversity gradient</a:t>
            </a:r>
          </a:p>
          <a:p>
            <a:pPr marL="0" indent="0">
              <a:buNone/>
            </a:pPr>
            <a:r>
              <a:rPr lang="en-US" sz="5000" b="1" dirty="0"/>
              <a:t>species-area relationship</a:t>
            </a:r>
          </a:p>
        </p:txBody>
      </p:sp>
    </p:spTree>
    <p:extLst>
      <p:ext uri="{BB962C8B-B14F-4D97-AF65-F5344CB8AC3E}">
        <p14:creationId xmlns:p14="http://schemas.microsoft.com/office/powerpoint/2010/main" val="12690796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latin typeface="+mn-l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p:spPr>
      </p:pic>
      <p:sp>
        <p:nvSpPr>
          <p:cNvPr id="8" name="TextBox 7"/>
          <p:cNvSpPr txBox="1"/>
          <p:nvPr/>
        </p:nvSpPr>
        <p:spPr>
          <a:xfrm>
            <a:off x="958730" y="6228522"/>
            <a:ext cx="7950959" cy="477054"/>
          </a:xfrm>
          <a:prstGeom prst="rect">
            <a:avLst/>
          </a:prstGeom>
          <a:noFill/>
        </p:spPr>
        <p:txBody>
          <a:bodyPr wrap="none" rtlCol="0">
            <a:spAutoFit/>
          </a:bodyPr>
          <a:lstStyle/>
          <a:p>
            <a:r>
              <a:rPr lang="en-US" sz="2500" b="1" dirty="0">
                <a:solidFill>
                  <a:srgbClr val="FFC000"/>
                </a:solidFill>
              </a:rPr>
              <a:t>What is the likelihood that the Moon is made of cheese?</a:t>
            </a:r>
          </a:p>
        </p:txBody>
      </p:sp>
      <p:sp>
        <p:nvSpPr>
          <p:cNvPr id="5" name="TextBox 4"/>
          <p:cNvSpPr txBox="1"/>
          <p:nvPr/>
        </p:nvSpPr>
        <p:spPr>
          <a:xfrm>
            <a:off x="302747" y="117167"/>
            <a:ext cx="8841253" cy="1246495"/>
          </a:xfrm>
          <a:prstGeom prst="rect">
            <a:avLst/>
          </a:prstGeom>
          <a:noFill/>
        </p:spPr>
        <p:txBody>
          <a:bodyPr wrap="square" rtlCol="0">
            <a:spAutoFit/>
          </a:bodyPr>
          <a:lstStyle/>
          <a:p>
            <a:r>
              <a:rPr lang="en-US" sz="2500" b="1" dirty="0">
                <a:solidFill>
                  <a:srgbClr val="FFC000"/>
                </a:solidFill>
              </a:rPr>
              <a:t>correcting likelihood values by incorporating further independent information (prior knowledge) is the basis of Bayesian inference. The results produce estimates of posterior probability</a:t>
            </a:r>
            <a:r>
              <a:rPr lang="cs-CZ" sz="2500" b="1" dirty="0">
                <a:solidFill>
                  <a:srgbClr val="FFC000"/>
                </a:solidFill>
              </a:rPr>
              <a:t>.</a:t>
            </a:r>
            <a:endParaRPr lang="en-US" sz="2500" b="1" dirty="0">
              <a:solidFill>
                <a:srgbClr val="FFC000"/>
              </a:solidFill>
            </a:endParaRPr>
          </a:p>
        </p:txBody>
      </p:sp>
    </p:spTree>
    <p:extLst>
      <p:ext uri="{BB962C8B-B14F-4D97-AF65-F5344CB8AC3E}">
        <p14:creationId xmlns:p14="http://schemas.microsoft.com/office/powerpoint/2010/main" val="3239823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67" y="351479"/>
            <a:ext cx="7886700" cy="808582"/>
          </a:xfrm>
        </p:spPr>
        <p:txBody>
          <a:bodyPr/>
          <a:lstStyle/>
          <a:p>
            <a:r>
              <a:rPr lang="en-US" b="1" dirty="0" err="1">
                <a:latin typeface="+mn-lt"/>
              </a:rPr>
              <a:t>Akaike’s</a:t>
            </a:r>
            <a:r>
              <a:rPr lang="en-US" b="1" dirty="0">
                <a:latin typeface="+mn-lt"/>
              </a:rPr>
              <a:t> information criterion</a:t>
            </a:r>
          </a:p>
        </p:txBody>
      </p:sp>
      <p:sp>
        <p:nvSpPr>
          <p:cNvPr id="4" name="TextBox 3"/>
          <p:cNvSpPr txBox="1"/>
          <p:nvPr/>
        </p:nvSpPr>
        <p:spPr>
          <a:xfrm>
            <a:off x="699830" y="3704104"/>
            <a:ext cx="7332457" cy="1323439"/>
          </a:xfrm>
          <a:prstGeom prst="rect">
            <a:avLst/>
          </a:prstGeom>
          <a:noFill/>
        </p:spPr>
        <p:txBody>
          <a:bodyPr wrap="none" rtlCol="0">
            <a:spAutoFit/>
          </a:bodyPr>
          <a:lstStyle/>
          <a:p>
            <a:r>
              <a:rPr lang="en-US" sz="8000" dirty="0"/>
              <a:t>AIC = 2 ln (L) + 2k</a:t>
            </a:r>
          </a:p>
        </p:txBody>
      </p:sp>
      <p:sp>
        <p:nvSpPr>
          <p:cNvPr id="5" name="TextBox 4"/>
          <p:cNvSpPr txBox="1"/>
          <p:nvPr/>
        </p:nvSpPr>
        <p:spPr>
          <a:xfrm>
            <a:off x="519467" y="1469997"/>
            <a:ext cx="8351578"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t>More complicated models are more likely to produce the observed data (empirical phylogeny, empirical pattern) simply because they have more parameters and therefore are more flexible. </a:t>
            </a:r>
          </a:p>
          <a:p>
            <a:pPr marL="285750" indent="-285750">
              <a:buFont typeface="Arial" panose="020B0604020202020204" pitchFamily="34" charset="0"/>
              <a:buChar char="•"/>
            </a:pPr>
            <a:r>
              <a:rPr lang="en-US" sz="1500" dirty="0"/>
              <a:t>We want to maximize likelihood while minimizing model complexity. </a:t>
            </a:r>
          </a:p>
          <a:p>
            <a:pPr marL="285750" indent="-285750">
              <a:buFont typeface="Arial" panose="020B0604020202020204" pitchFamily="34" charset="0"/>
              <a:buChar char="•"/>
            </a:pPr>
            <a:r>
              <a:rPr lang="en-US" sz="1500" dirty="0"/>
              <a:t>The objective is to get simple models that explain as much of the data as possible</a:t>
            </a:r>
          </a:p>
        </p:txBody>
      </p:sp>
      <p:sp>
        <p:nvSpPr>
          <p:cNvPr id="6" name="TextBox 5"/>
          <p:cNvSpPr txBox="1"/>
          <p:nvPr/>
        </p:nvSpPr>
        <p:spPr>
          <a:xfrm>
            <a:off x="699830" y="2817883"/>
            <a:ext cx="7525971" cy="553998"/>
          </a:xfrm>
          <a:prstGeom prst="rect">
            <a:avLst/>
          </a:prstGeom>
          <a:noFill/>
        </p:spPr>
        <p:txBody>
          <a:bodyPr wrap="none" rtlCol="0">
            <a:spAutoFit/>
          </a:bodyPr>
          <a:lstStyle/>
          <a:p>
            <a:r>
              <a:rPr lang="en-US" sz="3000" b="1" dirty="0"/>
              <a:t>likelihood balanced against model complexity</a:t>
            </a:r>
          </a:p>
        </p:txBody>
      </p:sp>
      <p:sp>
        <p:nvSpPr>
          <p:cNvPr id="7" name="Left Brace 6"/>
          <p:cNvSpPr/>
          <p:nvPr/>
        </p:nvSpPr>
        <p:spPr>
          <a:xfrm rot="16200000">
            <a:off x="7176357" y="4571261"/>
            <a:ext cx="172278" cy="1404731"/>
          </a:xfrm>
          <a:prstGeom prst="leftBrace">
            <a:avLst/>
          </a:prstGeom>
          <a:noFill/>
          <a:ln w="57150">
            <a:solidFill>
              <a:srgbClr val="CC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C0099"/>
              </a:solidFill>
            </a:endParaRPr>
          </a:p>
        </p:txBody>
      </p:sp>
      <p:sp>
        <p:nvSpPr>
          <p:cNvPr id="8" name="Left Brace 7"/>
          <p:cNvSpPr/>
          <p:nvPr/>
        </p:nvSpPr>
        <p:spPr>
          <a:xfrm rot="16200000">
            <a:off x="4502428" y="3898713"/>
            <a:ext cx="172279" cy="2749827"/>
          </a:xfrm>
          <a:prstGeom prst="leftBrace">
            <a:avLst/>
          </a:prstGeom>
          <a:noFill/>
          <a:ln w="5715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009719" y="5875753"/>
            <a:ext cx="3687997" cy="707886"/>
          </a:xfrm>
          <a:prstGeom prst="rect">
            <a:avLst/>
          </a:prstGeom>
          <a:noFill/>
        </p:spPr>
        <p:txBody>
          <a:bodyPr wrap="none" rtlCol="0">
            <a:spAutoFit/>
          </a:bodyPr>
          <a:lstStyle/>
          <a:p>
            <a:pPr algn="r"/>
            <a:r>
              <a:rPr lang="en-US" sz="2000" b="1" dirty="0">
                <a:solidFill>
                  <a:srgbClr val="CC0099"/>
                </a:solidFill>
              </a:rPr>
              <a:t>model complexity</a:t>
            </a:r>
          </a:p>
          <a:p>
            <a:pPr algn="r"/>
            <a:r>
              <a:rPr lang="en-US" sz="2000" b="1" dirty="0">
                <a:solidFill>
                  <a:srgbClr val="CC0099"/>
                </a:solidFill>
              </a:rPr>
              <a:t>Number of model parameters (k)</a:t>
            </a:r>
          </a:p>
        </p:txBody>
      </p:sp>
      <p:sp>
        <p:nvSpPr>
          <p:cNvPr id="11" name="TextBox 10"/>
          <p:cNvSpPr txBox="1"/>
          <p:nvPr/>
        </p:nvSpPr>
        <p:spPr>
          <a:xfrm>
            <a:off x="3179744" y="5675698"/>
            <a:ext cx="3031023" cy="400110"/>
          </a:xfrm>
          <a:prstGeom prst="rect">
            <a:avLst/>
          </a:prstGeom>
          <a:noFill/>
        </p:spPr>
        <p:txBody>
          <a:bodyPr wrap="none" rtlCol="0">
            <a:spAutoFit/>
          </a:bodyPr>
          <a:lstStyle/>
          <a:p>
            <a:r>
              <a:rPr lang="en-US" sz="2000" b="1" dirty="0">
                <a:solidFill>
                  <a:srgbClr val="000099"/>
                </a:solidFill>
              </a:rPr>
              <a:t>Likelihood of the model (L)</a:t>
            </a:r>
          </a:p>
        </p:txBody>
      </p:sp>
    </p:spTree>
    <p:extLst>
      <p:ext uri="{BB962C8B-B14F-4D97-AF65-F5344CB8AC3E}">
        <p14:creationId xmlns:p14="http://schemas.microsoft.com/office/powerpoint/2010/main" val="385457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67" y="351479"/>
            <a:ext cx="7886700" cy="808582"/>
          </a:xfrm>
        </p:spPr>
        <p:txBody>
          <a:bodyPr/>
          <a:lstStyle/>
          <a:p>
            <a:r>
              <a:rPr lang="en-US" b="1" dirty="0" err="1">
                <a:latin typeface="+mn-lt"/>
              </a:rPr>
              <a:t>Akaike’s</a:t>
            </a:r>
            <a:r>
              <a:rPr lang="en-US" b="1" dirty="0">
                <a:latin typeface="+mn-lt"/>
              </a:rPr>
              <a:t> information criterion</a:t>
            </a:r>
          </a:p>
        </p:txBody>
      </p:sp>
      <p:sp>
        <p:nvSpPr>
          <p:cNvPr id="4" name="TextBox 3"/>
          <p:cNvSpPr txBox="1"/>
          <p:nvPr/>
        </p:nvSpPr>
        <p:spPr>
          <a:xfrm>
            <a:off x="699830" y="3704104"/>
            <a:ext cx="7332457" cy="1323439"/>
          </a:xfrm>
          <a:prstGeom prst="rect">
            <a:avLst/>
          </a:prstGeom>
          <a:noFill/>
        </p:spPr>
        <p:txBody>
          <a:bodyPr wrap="none" rtlCol="0">
            <a:spAutoFit/>
          </a:bodyPr>
          <a:lstStyle/>
          <a:p>
            <a:r>
              <a:rPr lang="en-US" sz="8000" dirty="0"/>
              <a:t>AIC = 2 ln (L) + 2k</a:t>
            </a:r>
          </a:p>
        </p:txBody>
      </p:sp>
      <p:sp>
        <p:nvSpPr>
          <p:cNvPr id="5" name="TextBox 4"/>
          <p:cNvSpPr txBox="1"/>
          <p:nvPr/>
        </p:nvSpPr>
        <p:spPr>
          <a:xfrm>
            <a:off x="519467" y="1469997"/>
            <a:ext cx="8351578"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The formulate is derived from the information theory and entropy (Boltzmann) and cannot be deliberately modified to penalize for </a:t>
            </a:r>
            <a:r>
              <a:rPr lang="en-US" sz="2000" b="1" i="1" dirty="0"/>
              <a:t>k</a:t>
            </a:r>
          </a:p>
          <a:p>
            <a:pPr marL="285750" indent="-285750">
              <a:buFont typeface="Arial" panose="020B0604020202020204" pitchFamily="34" charset="0"/>
              <a:buChar char="•"/>
            </a:pPr>
            <a:r>
              <a:rPr lang="en-US" sz="2000" b="1" dirty="0"/>
              <a:t>AIC represents the </a:t>
            </a:r>
            <a:r>
              <a:rPr lang="en-US" sz="2000" b="1" dirty="0">
                <a:solidFill>
                  <a:srgbClr val="002060"/>
                </a:solidFill>
              </a:rPr>
              <a:t>relative distance of the evaluated model from </a:t>
            </a:r>
            <a:r>
              <a:rPr lang="en-US" sz="2000" b="1" u="sng" dirty="0">
                <a:solidFill>
                  <a:srgbClr val="002060"/>
                </a:solidFill>
              </a:rPr>
              <a:t>the truth</a:t>
            </a:r>
          </a:p>
        </p:txBody>
      </p:sp>
      <p:sp>
        <p:nvSpPr>
          <p:cNvPr id="6" name="TextBox 5"/>
          <p:cNvSpPr txBox="1"/>
          <p:nvPr/>
        </p:nvSpPr>
        <p:spPr>
          <a:xfrm>
            <a:off x="699830" y="2817883"/>
            <a:ext cx="7525971" cy="553998"/>
          </a:xfrm>
          <a:prstGeom prst="rect">
            <a:avLst/>
          </a:prstGeom>
          <a:noFill/>
        </p:spPr>
        <p:txBody>
          <a:bodyPr wrap="none" rtlCol="0">
            <a:spAutoFit/>
          </a:bodyPr>
          <a:lstStyle/>
          <a:p>
            <a:r>
              <a:rPr lang="en-US" sz="3000" b="1" dirty="0"/>
              <a:t>likelihood balanced against model complexity</a:t>
            </a:r>
          </a:p>
        </p:txBody>
      </p:sp>
      <p:sp>
        <p:nvSpPr>
          <p:cNvPr id="7" name="Left Brace 6"/>
          <p:cNvSpPr/>
          <p:nvPr/>
        </p:nvSpPr>
        <p:spPr>
          <a:xfrm rot="16200000">
            <a:off x="7176357" y="4571261"/>
            <a:ext cx="172278" cy="1404731"/>
          </a:xfrm>
          <a:prstGeom prst="leftBrace">
            <a:avLst/>
          </a:prstGeom>
          <a:noFill/>
          <a:ln w="57150">
            <a:solidFill>
              <a:srgbClr val="CC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C0099"/>
              </a:solidFill>
            </a:endParaRPr>
          </a:p>
        </p:txBody>
      </p:sp>
      <p:sp>
        <p:nvSpPr>
          <p:cNvPr id="8" name="Left Brace 7"/>
          <p:cNvSpPr/>
          <p:nvPr/>
        </p:nvSpPr>
        <p:spPr>
          <a:xfrm rot="16200000">
            <a:off x="4502428" y="3898713"/>
            <a:ext cx="172279" cy="2749827"/>
          </a:xfrm>
          <a:prstGeom prst="leftBrace">
            <a:avLst/>
          </a:prstGeom>
          <a:noFill/>
          <a:ln w="5715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009719" y="5875753"/>
            <a:ext cx="3687997" cy="707886"/>
          </a:xfrm>
          <a:prstGeom prst="rect">
            <a:avLst/>
          </a:prstGeom>
          <a:noFill/>
        </p:spPr>
        <p:txBody>
          <a:bodyPr wrap="none" rtlCol="0">
            <a:spAutoFit/>
          </a:bodyPr>
          <a:lstStyle/>
          <a:p>
            <a:pPr algn="r"/>
            <a:r>
              <a:rPr lang="en-US" sz="2000" b="1" dirty="0">
                <a:solidFill>
                  <a:srgbClr val="CC0099"/>
                </a:solidFill>
              </a:rPr>
              <a:t>model complexity</a:t>
            </a:r>
          </a:p>
          <a:p>
            <a:pPr algn="r"/>
            <a:r>
              <a:rPr lang="en-US" sz="2000" b="1" dirty="0">
                <a:solidFill>
                  <a:srgbClr val="CC0099"/>
                </a:solidFill>
              </a:rPr>
              <a:t>Number of model parameters (k)</a:t>
            </a:r>
          </a:p>
        </p:txBody>
      </p:sp>
      <p:sp>
        <p:nvSpPr>
          <p:cNvPr id="11" name="TextBox 10"/>
          <p:cNvSpPr txBox="1"/>
          <p:nvPr/>
        </p:nvSpPr>
        <p:spPr>
          <a:xfrm>
            <a:off x="3179744" y="5675698"/>
            <a:ext cx="3031023" cy="400110"/>
          </a:xfrm>
          <a:prstGeom prst="rect">
            <a:avLst/>
          </a:prstGeom>
          <a:noFill/>
        </p:spPr>
        <p:txBody>
          <a:bodyPr wrap="none" rtlCol="0">
            <a:spAutoFit/>
          </a:bodyPr>
          <a:lstStyle/>
          <a:p>
            <a:r>
              <a:rPr lang="en-US" sz="2000" b="1" dirty="0">
                <a:solidFill>
                  <a:srgbClr val="000099"/>
                </a:solidFill>
              </a:rPr>
              <a:t>Likelihood of the model (L)</a:t>
            </a:r>
          </a:p>
        </p:txBody>
      </p:sp>
    </p:spTree>
    <p:extLst>
      <p:ext uri="{BB962C8B-B14F-4D97-AF65-F5344CB8AC3E}">
        <p14:creationId xmlns:p14="http://schemas.microsoft.com/office/powerpoint/2010/main" val="12906396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67" y="351479"/>
            <a:ext cx="7886700" cy="808582"/>
          </a:xfrm>
        </p:spPr>
        <p:txBody>
          <a:bodyPr/>
          <a:lstStyle/>
          <a:p>
            <a:r>
              <a:rPr lang="en-US" b="1" dirty="0" err="1">
                <a:latin typeface="+mn-lt"/>
              </a:rPr>
              <a:t>Akaike’s</a:t>
            </a:r>
            <a:r>
              <a:rPr lang="en-US" b="1" dirty="0">
                <a:latin typeface="+mn-lt"/>
              </a:rPr>
              <a:t> information criterion</a:t>
            </a:r>
          </a:p>
        </p:txBody>
      </p:sp>
      <p:sp>
        <p:nvSpPr>
          <p:cNvPr id="4" name="TextBox 3"/>
          <p:cNvSpPr txBox="1"/>
          <p:nvPr/>
        </p:nvSpPr>
        <p:spPr>
          <a:xfrm>
            <a:off x="699830" y="3704104"/>
            <a:ext cx="7332457" cy="1323439"/>
          </a:xfrm>
          <a:prstGeom prst="rect">
            <a:avLst/>
          </a:prstGeom>
          <a:noFill/>
        </p:spPr>
        <p:txBody>
          <a:bodyPr wrap="none" rtlCol="0">
            <a:spAutoFit/>
          </a:bodyPr>
          <a:lstStyle/>
          <a:p>
            <a:r>
              <a:rPr lang="en-US" sz="8000" dirty="0"/>
              <a:t>AIC = 2 ln (L) + 2k</a:t>
            </a:r>
          </a:p>
        </p:txBody>
      </p:sp>
      <p:sp>
        <p:nvSpPr>
          <p:cNvPr id="5" name="TextBox 4"/>
          <p:cNvSpPr txBox="1"/>
          <p:nvPr/>
        </p:nvSpPr>
        <p:spPr>
          <a:xfrm>
            <a:off x="2348267" y="1360116"/>
            <a:ext cx="6445142" cy="1015663"/>
          </a:xfrm>
          <a:prstGeom prst="rect">
            <a:avLst/>
          </a:prstGeom>
          <a:noFill/>
        </p:spPr>
        <p:txBody>
          <a:bodyPr wrap="square" rtlCol="0">
            <a:spAutoFit/>
          </a:bodyPr>
          <a:lstStyle/>
          <a:p>
            <a:r>
              <a:rPr lang="en-US" sz="3000" b="1" dirty="0">
                <a:solidFill>
                  <a:srgbClr val="FF0000"/>
                </a:solidFill>
              </a:rPr>
              <a:t>Models are not the truth. </a:t>
            </a:r>
          </a:p>
          <a:p>
            <a:r>
              <a:rPr lang="en-US" sz="3000" b="1" dirty="0">
                <a:solidFill>
                  <a:srgbClr val="FF0000"/>
                </a:solidFill>
              </a:rPr>
              <a:t>They are approximations of the truth.</a:t>
            </a:r>
            <a:endParaRPr lang="en-US" sz="3000" b="1" u="sng" dirty="0">
              <a:solidFill>
                <a:srgbClr val="FF0000"/>
              </a:solidFill>
            </a:endParaRPr>
          </a:p>
        </p:txBody>
      </p:sp>
      <p:sp>
        <p:nvSpPr>
          <p:cNvPr id="6" name="TextBox 5"/>
          <p:cNvSpPr txBox="1"/>
          <p:nvPr/>
        </p:nvSpPr>
        <p:spPr>
          <a:xfrm>
            <a:off x="699830" y="2817883"/>
            <a:ext cx="7525971" cy="553998"/>
          </a:xfrm>
          <a:prstGeom prst="rect">
            <a:avLst/>
          </a:prstGeom>
          <a:noFill/>
        </p:spPr>
        <p:txBody>
          <a:bodyPr wrap="none" rtlCol="0">
            <a:spAutoFit/>
          </a:bodyPr>
          <a:lstStyle/>
          <a:p>
            <a:r>
              <a:rPr lang="en-US" sz="3000" b="1" dirty="0"/>
              <a:t>likelihood balanced against model complexity</a:t>
            </a:r>
          </a:p>
        </p:txBody>
      </p:sp>
      <p:sp>
        <p:nvSpPr>
          <p:cNvPr id="7" name="Left Brace 6"/>
          <p:cNvSpPr/>
          <p:nvPr/>
        </p:nvSpPr>
        <p:spPr>
          <a:xfrm rot="16200000">
            <a:off x="7176357" y="4571261"/>
            <a:ext cx="172278" cy="1404731"/>
          </a:xfrm>
          <a:prstGeom prst="leftBrace">
            <a:avLst/>
          </a:prstGeom>
          <a:noFill/>
          <a:ln w="57150">
            <a:solidFill>
              <a:srgbClr val="CC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C0099"/>
              </a:solidFill>
            </a:endParaRPr>
          </a:p>
        </p:txBody>
      </p:sp>
      <p:sp>
        <p:nvSpPr>
          <p:cNvPr id="8" name="Left Brace 7"/>
          <p:cNvSpPr/>
          <p:nvPr/>
        </p:nvSpPr>
        <p:spPr>
          <a:xfrm rot="16200000">
            <a:off x="4502428" y="3898713"/>
            <a:ext cx="172279" cy="2749827"/>
          </a:xfrm>
          <a:prstGeom prst="leftBrace">
            <a:avLst/>
          </a:prstGeom>
          <a:noFill/>
          <a:ln w="5715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009719" y="5875753"/>
            <a:ext cx="3687997" cy="707886"/>
          </a:xfrm>
          <a:prstGeom prst="rect">
            <a:avLst/>
          </a:prstGeom>
          <a:noFill/>
        </p:spPr>
        <p:txBody>
          <a:bodyPr wrap="none" rtlCol="0">
            <a:spAutoFit/>
          </a:bodyPr>
          <a:lstStyle/>
          <a:p>
            <a:pPr algn="r"/>
            <a:r>
              <a:rPr lang="en-US" sz="2000" b="1" dirty="0">
                <a:solidFill>
                  <a:srgbClr val="CC0099"/>
                </a:solidFill>
              </a:rPr>
              <a:t>model complexity</a:t>
            </a:r>
          </a:p>
          <a:p>
            <a:pPr algn="r"/>
            <a:r>
              <a:rPr lang="en-US" sz="2000" b="1" dirty="0">
                <a:solidFill>
                  <a:srgbClr val="CC0099"/>
                </a:solidFill>
              </a:rPr>
              <a:t>Number of model parameters (k)</a:t>
            </a:r>
          </a:p>
        </p:txBody>
      </p:sp>
      <p:sp>
        <p:nvSpPr>
          <p:cNvPr id="11" name="TextBox 10"/>
          <p:cNvSpPr txBox="1"/>
          <p:nvPr/>
        </p:nvSpPr>
        <p:spPr>
          <a:xfrm>
            <a:off x="3179744" y="5675698"/>
            <a:ext cx="3031023" cy="400110"/>
          </a:xfrm>
          <a:prstGeom prst="rect">
            <a:avLst/>
          </a:prstGeom>
          <a:noFill/>
        </p:spPr>
        <p:txBody>
          <a:bodyPr wrap="none" rtlCol="0">
            <a:spAutoFit/>
          </a:bodyPr>
          <a:lstStyle/>
          <a:p>
            <a:r>
              <a:rPr lang="en-US" sz="2000" b="1" dirty="0">
                <a:solidFill>
                  <a:srgbClr val="000099"/>
                </a:solidFill>
              </a:rPr>
              <a:t>Likelihood of the model (L)</a:t>
            </a:r>
          </a:p>
        </p:txBody>
      </p:sp>
      <p:pic>
        <p:nvPicPr>
          <p:cNvPr id="3" name="Picture 2">
            <a:extLst>
              <a:ext uri="{FF2B5EF4-FFF2-40B4-BE49-F238E27FC236}">
                <a16:creationId xmlns:a16="http://schemas.microsoft.com/office/drawing/2014/main" id="{B3C383CA-BCD8-1A3C-5FA7-903467137D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319" y="1137515"/>
            <a:ext cx="1291972" cy="1542892"/>
          </a:xfrm>
          <a:prstGeom prst="rect">
            <a:avLst/>
          </a:prstGeom>
        </p:spPr>
      </p:pic>
    </p:spTree>
    <p:extLst>
      <p:ext uri="{BB962C8B-B14F-4D97-AF65-F5344CB8AC3E}">
        <p14:creationId xmlns:p14="http://schemas.microsoft.com/office/powerpoint/2010/main" val="9098251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42039"/>
          </a:xfrm>
        </p:spPr>
        <p:txBody>
          <a:bodyPr>
            <a:noAutofit/>
          </a:bodyPr>
          <a:lstStyle/>
          <a:p>
            <a:r>
              <a:rPr lang="en-US" sz="5000" b="1" dirty="0" err="1">
                <a:latin typeface="+mn-lt"/>
              </a:rPr>
              <a:t>Akaike’s</a:t>
            </a:r>
            <a:r>
              <a:rPr lang="en-US" sz="5000" b="1" dirty="0">
                <a:latin typeface="+mn-lt"/>
              </a:rPr>
              <a:t> weights</a:t>
            </a:r>
          </a:p>
        </p:txBody>
      </p:sp>
      <p:sp>
        <p:nvSpPr>
          <p:cNvPr id="3" name="Content Placeholder 2"/>
          <p:cNvSpPr>
            <a:spLocks noGrp="1"/>
          </p:cNvSpPr>
          <p:nvPr>
            <p:ph idx="1"/>
          </p:nvPr>
        </p:nvSpPr>
        <p:spPr>
          <a:xfrm>
            <a:off x="628650" y="1279656"/>
            <a:ext cx="7886700" cy="785053"/>
          </a:xfrm>
        </p:spPr>
        <p:txBody>
          <a:bodyPr>
            <a:normAutofit lnSpcReduction="10000"/>
          </a:bodyPr>
          <a:lstStyle/>
          <a:p>
            <a:pPr marL="0" indent="0">
              <a:buNone/>
            </a:pPr>
            <a:r>
              <a:rPr lang="en-US" dirty="0"/>
              <a:t>Rescaling AIC values to make comparison among candidate models within a given model set</a:t>
            </a:r>
          </a:p>
          <a:p>
            <a:endParaRPr lang="en-US" dirty="0"/>
          </a:p>
        </p:txBody>
      </p:sp>
      <p:pic>
        <p:nvPicPr>
          <p:cNvPr id="4" name="Picture 3"/>
          <p:cNvPicPr>
            <a:picLocks noChangeAspect="1"/>
          </p:cNvPicPr>
          <p:nvPr/>
        </p:nvPicPr>
        <p:blipFill>
          <a:blip r:embed="rId3"/>
          <a:stretch>
            <a:fillRect/>
          </a:stretch>
        </p:blipFill>
        <p:spPr>
          <a:xfrm>
            <a:off x="1382542" y="1999754"/>
            <a:ext cx="5155924" cy="2629180"/>
          </a:xfrm>
          <a:prstGeom prst="rect">
            <a:avLst/>
          </a:prstGeom>
        </p:spPr>
      </p:pic>
      <p:sp>
        <p:nvSpPr>
          <p:cNvPr id="5" name="TextBox 4"/>
          <p:cNvSpPr txBox="1"/>
          <p:nvPr/>
        </p:nvSpPr>
        <p:spPr>
          <a:xfrm>
            <a:off x="122830" y="4793547"/>
            <a:ext cx="9021170" cy="369332"/>
          </a:xfrm>
          <a:prstGeom prst="rect">
            <a:avLst/>
          </a:prstGeom>
          <a:noFill/>
        </p:spPr>
        <p:txBody>
          <a:bodyPr wrap="square" rtlCol="0">
            <a:spAutoFit/>
          </a:bodyPr>
          <a:lstStyle/>
          <a:p>
            <a:r>
              <a:rPr lang="el-GR" dirty="0"/>
              <a:t>Δ</a:t>
            </a:r>
            <a:r>
              <a:rPr lang="en-US" dirty="0"/>
              <a:t> … difference between AIC of a given model and AIC of the best model within the model set</a:t>
            </a:r>
          </a:p>
        </p:txBody>
      </p:sp>
      <p:sp>
        <p:nvSpPr>
          <p:cNvPr id="6" name="Content Placeholder 2"/>
          <p:cNvSpPr txBox="1">
            <a:spLocks/>
          </p:cNvSpPr>
          <p:nvPr/>
        </p:nvSpPr>
        <p:spPr>
          <a:xfrm>
            <a:off x="54591" y="5458215"/>
            <a:ext cx="9034818" cy="12470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500" b="1" dirty="0"/>
              <a:t>The weights correspond to the probability that a given model is the </a:t>
            </a:r>
            <a:r>
              <a:rPr lang="en-US" sz="2500" b="1" u="sng" dirty="0"/>
              <a:t>true model</a:t>
            </a:r>
            <a:r>
              <a:rPr lang="en-US" sz="2500" b="1" dirty="0"/>
              <a:t>, given the model set, under the assumption that the true model </a:t>
            </a:r>
            <a:r>
              <a:rPr lang="en-US" sz="2500" b="1" u="sng" dirty="0"/>
              <a:t>is in the model set</a:t>
            </a:r>
            <a:r>
              <a:rPr lang="en-US" sz="2500" b="1" dirty="0"/>
              <a:t>. Better interpretable than AIC.</a:t>
            </a:r>
          </a:p>
        </p:txBody>
      </p:sp>
    </p:spTree>
    <p:extLst>
      <p:ext uri="{BB962C8B-B14F-4D97-AF65-F5344CB8AC3E}">
        <p14:creationId xmlns:p14="http://schemas.microsoft.com/office/powerpoint/2010/main" val="673245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42039"/>
          </a:xfrm>
        </p:spPr>
        <p:txBody>
          <a:bodyPr>
            <a:noAutofit/>
          </a:bodyPr>
          <a:lstStyle/>
          <a:p>
            <a:r>
              <a:rPr lang="en-US" sz="5000" b="1" dirty="0" err="1">
                <a:latin typeface="+mn-lt"/>
              </a:rPr>
              <a:t>Akaike’s</a:t>
            </a:r>
            <a:r>
              <a:rPr lang="en-US" sz="5000" b="1" dirty="0">
                <a:latin typeface="+mn-lt"/>
              </a:rPr>
              <a:t> weights</a:t>
            </a:r>
          </a:p>
        </p:txBody>
      </p:sp>
      <p:sp>
        <p:nvSpPr>
          <p:cNvPr id="3" name="Content Placeholder 2"/>
          <p:cNvSpPr>
            <a:spLocks noGrp="1"/>
          </p:cNvSpPr>
          <p:nvPr>
            <p:ph idx="1"/>
          </p:nvPr>
        </p:nvSpPr>
        <p:spPr>
          <a:xfrm>
            <a:off x="628650" y="1279656"/>
            <a:ext cx="7886700" cy="785053"/>
          </a:xfrm>
        </p:spPr>
        <p:txBody>
          <a:bodyPr>
            <a:normAutofit lnSpcReduction="10000"/>
          </a:bodyPr>
          <a:lstStyle/>
          <a:p>
            <a:pPr marL="0" indent="0">
              <a:buNone/>
            </a:pPr>
            <a:r>
              <a:rPr lang="en-US" dirty="0"/>
              <a:t>Rescaling AIC values to make comparison among candidate models within a given model set</a:t>
            </a:r>
          </a:p>
          <a:p>
            <a:endParaRPr lang="en-US" dirty="0"/>
          </a:p>
        </p:txBody>
      </p:sp>
      <p:sp>
        <p:nvSpPr>
          <p:cNvPr id="6" name="Content Placeholder 2"/>
          <p:cNvSpPr txBox="1">
            <a:spLocks/>
          </p:cNvSpPr>
          <p:nvPr/>
        </p:nvSpPr>
        <p:spPr>
          <a:xfrm>
            <a:off x="54591" y="5458215"/>
            <a:ext cx="9034818" cy="12470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500" b="1" dirty="0"/>
              <a:t>The weights correspond to the probability that a given model is the </a:t>
            </a:r>
            <a:r>
              <a:rPr lang="en-US" sz="2500" b="1" u="sng" dirty="0"/>
              <a:t>true model</a:t>
            </a:r>
            <a:r>
              <a:rPr lang="en-US" sz="2500" b="1" dirty="0"/>
              <a:t>, given the model set, under the assumption that the true model </a:t>
            </a:r>
            <a:r>
              <a:rPr lang="en-US" sz="2500" b="1" u="sng" dirty="0"/>
              <a:t>is in the model set</a:t>
            </a:r>
            <a:r>
              <a:rPr lang="en-US" sz="2500" b="1" dirty="0"/>
              <a:t>. Better interpretable than AIC</a:t>
            </a:r>
          </a:p>
        </p:txBody>
      </p:sp>
      <p:pic>
        <p:nvPicPr>
          <p:cNvPr id="8" name="Picture 7" descr="A picture containing text, screenshot, diagram, plot&#10;&#10;Description automatically generated">
            <a:extLst>
              <a:ext uri="{FF2B5EF4-FFF2-40B4-BE49-F238E27FC236}">
                <a16:creationId xmlns:a16="http://schemas.microsoft.com/office/drawing/2014/main" id="{25E89C2A-8AAB-9E9E-8B21-6B7EF25F97E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833501" y="2089623"/>
            <a:ext cx="5476998" cy="3343677"/>
          </a:xfrm>
          <a:prstGeom prst="rect">
            <a:avLst/>
          </a:prstGeom>
        </p:spPr>
      </p:pic>
      <p:sp>
        <p:nvSpPr>
          <p:cNvPr id="4" name="TextBox 3">
            <a:extLst>
              <a:ext uri="{FF2B5EF4-FFF2-40B4-BE49-F238E27FC236}">
                <a16:creationId xmlns:a16="http://schemas.microsoft.com/office/drawing/2014/main" id="{E007E45D-EF76-F598-61D6-D7A5B4CB9CD5}"/>
              </a:ext>
            </a:extLst>
          </p:cNvPr>
          <p:cNvSpPr txBox="1"/>
          <p:nvPr/>
        </p:nvSpPr>
        <p:spPr>
          <a:xfrm>
            <a:off x="5394960" y="2337200"/>
            <a:ext cx="631904" cy="400110"/>
          </a:xfrm>
          <a:prstGeom prst="rect">
            <a:avLst/>
          </a:prstGeom>
          <a:noFill/>
        </p:spPr>
        <p:txBody>
          <a:bodyPr wrap="none" rtlCol="0">
            <a:spAutoFit/>
          </a:bodyPr>
          <a:lstStyle/>
          <a:p>
            <a:r>
              <a:rPr lang="en-US" sz="2000" b="1" dirty="0"/>
              <a:t>80%</a:t>
            </a:r>
          </a:p>
        </p:txBody>
      </p:sp>
      <p:sp>
        <p:nvSpPr>
          <p:cNvPr id="5" name="TextBox 4">
            <a:extLst>
              <a:ext uri="{FF2B5EF4-FFF2-40B4-BE49-F238E27FC236}">
                <a16:creationId xmlns:a16="http://schemas.microsoft.com/office/drawing/2014/main" id="{A5C812AD-E656-0988-B358-67E5706A063F}"/>
              </a:ext>
            </a:extLst>
          </p:cNvPr>
          <p:cNvSpPr txBox="1"/>
          <p:nvPr/>
        </p:nvSpPr>
        <p:spPr>
          <a:xfrm>
            <a:off x="4136572" y="3948309"/>
            <a:ext cx="631904" cy="400110"/>
          </a:xfrm>
          <a:prstGeom prst="rect">
            <a:avLst/>
          </a:prstGeom>
          <a:noFill/>
        </p:spPr>
        <p:txBody>
          <a:bodyPr wrap="none" rtlCol="0">
            <a:spAutoFit/>
          </a:bodyPr>
          <a:lstStyle/>
          <a:p>
            <a:r>
              <a:rPr lang="en-US" sz="2000" b="1" dirty="0"/>
              <a:t>19%</a:t>
            </a:r>
          </a:p>
        </p:txBody>
      </p:sp>
      <p:sp>
        <p:nvSpPr>
          <p:cNvPr id="7" name="TextBox 6">
            <a:extLst>
              <a:ext uri="{FF2B5EF4-FFF2-40B4-BE49-F238E27FC236}">
                <a16:creationId xmlns:a16="http://schemas.microsoft.com/office/drawing/2014/main" id="{2A59BECB-A396-217C-2AF2-017D9AE74F8B}"/>
              </a:ext>
            </a:extLst>
          </p:cNvPr>
          <p:cNvSpPr txBox="1"/>
          <p:nvPr/>
        </p:nvSpPr>
        <p:spPr>
          <a:xfrm>
            <a:off x="2943498" y="4400671"/>
            <a:ext cx="502061" cy="400110"/>
          </a:xfrm>
          <a:prstGeom prst="rect">
            <a:avLst/>
          </a:prstGeom>
          <a:noFill/>
        </p:spPr>
        <p:txBody>
          <a:bodyPr wrap="none" rtlCol="0">
            <a:spAutoFit/>
          </a:bodyPr>
          <a:lstStyle/>
          <a:p>
            <a:r>
              <a:rPr lang="en-US" sz="2000" b="1" dirty="0"/>
              <a:t>1%</a:t>
            </a:r>
          </a:p>
        </p:txBody>
      </p:sp>
    </p:spTree>
    <p:extLst>
      <p:ext uri="{BB962C8B-B14F-4D97-AF65-F5344CB8AC3E}">
        <p14:creationId xmlns:p14="http://schemas.microsoft.com/office/powerpoint/2010/main" val="367392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633" y="100658"/>
            <a:ext cx="7886700" cy="928608"/>
          </a:xfrm>
        </p:spPr>
        <p:txBody>
          <a:bodyPr/>
          <a:lstStyle/>
          <a:p>
            <a:r>
              <a:rPr lang="en-US" b="1" dirty="0">
                <a:latin typeface="+mn-lt"/>
              </a:rPr>
              <a:t>Evaluating model fit</a:t>
            </a:r>
          </a:p>
        </p:txBody>
      </p:sp>
      <p:cxnSp>
        <p:nvCxnSpPr>
          <p:cNvPr id="5" name="Straight Arrow Connector 4"/>
          <p:cNvCxnSpPr/>
          <p:nvPr/>
        </p:nvCxnSpPr>
        <p:spPr>
          <a:xfrm flipV="1">
            <a:off x="1232456" y="1650934"/>
            <a:ext cx="0" cy="39746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232456" y="5625551"/>
            <a:ext cx="2862470" cy="66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585915" y="1881811"/>
            <a:ext cx="1899411" cy="3498574"/>
          </a:xfrm>
          <a:custGeom>
            <a:avLst/>
            <a:gdLst>
              <a:gd name="connsiteX0" fmla="*/ 4350 w 1899411"/>
              <a:gd name="connsiteY0" fmla="*/ 0 h 3498574"/>
              <a:gd name="connsiteX1" fmla="*/ 123619 w 1899411"/>
              <a:gd name="connsiteY1" fmla="*/ 1974574 h 3498574"/>
              <a:gd name="connsiteX2" fmla="*/ 825985 w 1899411"/>
              <a:gd name="connsiteY2" fmla="*/ 3140765 h 3498574"/>
              <a:gd name="connsiteX3" fmla="*/ 1899411 w 1899411"/>
              <a:gd name="connsiteY3" fmla="*/ 3498574 h 3498574"/>
            </a:gdLst>
            <a:ahLst/>
            <a:cxnLst>
              <a:cxn ang="0">
                <a:pos x="connsiteX0" y="connsiteY0"/>
              </a:cxn>
              <a:cxn ang="0">
                <a:pos x="connsiteX1" y="connsiteY1"/>
              </a:cxn>
              <a:cxn ang="0">
                <a:pos x="connsiteX2" y="connsiteY2"/>
              </a:cxn>
              <a:cxn ang="0">
                <a:pos x="connsiteX3" y="connsiteY3"/>
              </a:cxn>
            </a:cxnLst>
            <a:rect l="l" t="t" r="r" b="b"/>
            <a:pathLst>
              <a:path w="1899411" h="3498574">
                <a:moveTo>
                  <a:pt x="4350" y="0"/>
                </a:moveTo>
                <a:cubicBezTo>
                  <a:pt x="-4485" y="725556"/>
                  <a:pt x="-13320" y="1451113"/>
                  <a:pt x="123619" y="1974574"/>
                </a:cubicBezTo>
                <a:cubicBezTo>
                  <a:pt x="260558" y="2498035"/>
                  <a:pt x="530020" y="2886765"/>
                  <a:pt x="825985" y="3140765"/>
                </a:cubicBezTo>
                <a:cubicBezTo>
                  <a:pt x="1121950" y="3394765"/>
                  <a:pt x="1510680" y="3446669"/>
                  <a:pt x="1899411" y="349857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12"/>
          <p:cNvSpPr/>
          <p:nvPr/>
        </p:nvSpPr>
        <p:spPr>
          <a:xfrm>
            <a:off x="1415778" y="1815284"/>
            <a:ext cx="2252869" cy="3465456"/>
          </a:xfrm>
          <a:custGeom>
            <a:avLst/>
            <a:gdLst>
              <a:gd name="connsiteX0" fmla="*/ 0 w 2252869"/>
              <a:gd name="connsiteY0" fmla="*/ 0 h 3160390"/>
              <a:gd name="connsiteX1" fmla="*/ 967409 w 2252869"/>
              <a:gd name="connsiteY1" fmla="*/ 2663687 h 3160390"/>
              <a:gd name="connsiteX2" fmla="*/ 2252869 w 2252869"/>
              <a:gd name="connsiteY2" fmla="*/ 3154018 h 3160390"/>
            </a:gdLst>
            <a:ahLst/>
            <a:cxnLst>
              <a:cxn ang="0">
                <a:pos x="connsiteX0" y="connsiteY0"/>
              </a:cxn>
              <a:cxn ang="0">
                <a:pos x="connsiteX1" y="connsiteY1"/>
              </a:cxn>
              <a:cxn ang="0">
                <a:pos x="connsiteX2" y="connsiteY2"/>
              </a:cxn>
            </a:cxnLst>
            <a:rect l="l" t="t" r="r" b="b"/>
            <a:pathLst>
              <a:path w="2252869" h="3160390">
                <a:moveTo>
                  <a:pt x="0" y="0"/>
                </a:moveTo>
                <a:cubicBezTo>
                  <a:pt x="295965" y="1069008"/>
                  <a:pt x="591931" y="2138017"/>
                  <a:pt x="967409" y="2663687"/>
                </a:cubicBezTo>
                <a:cubicBezTo>
                  <a:pt x="1342887" y="3189357"/>
                  <a:pt x="1797878" y="3171687"/>
                  <a:pt x="2252869" y="3154018"/>
                </a:cubicBezTo>
              </a:path>
            </a:pathLst>
          </a:custGeom>
          <a:noFill/>
          <a:ln w="38100">
            <a:solidFill>
              <a:srgbClr val="00009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961879" y="1274432"/>
            <a:ext cx="5738187" cy="2431435"/>
          </a:xfrm>
          <a:prstGeom prst="rect">
            <a:avLst/>
          </a:prstGeom>
          <a:noFill/>
        </p:spPr>
        <p:txBody>
          <a:bodyPr wrap="square" rtlCol="0">
            <a:spAutoFit/>
          </a:bodyPr>
          <a:lstStyle/>
          <a:p>
            <a:r>
              <a:rPr lang="en-US" sz="2200" b="1" dirty="0"/>
              <a:t>Observed data – the shape of the latitudinal diversity gradient based on the empirical data</a:t>
            </a:r>
          </a:p>
          <a:p>
            <a:endParaRPr lang="en-US" b="1" dirty="0"/>
          </a:p>
          <a:p>
            <a:r>
              <a:rPr lang="en-US" sz="3000" b="1" dirty="0">
                <a:solidFill>
                  <a:srgbClr val="00B050"/>
                </a:solidFill>
              </a:rPr>
              <a:t>Model 1 – power law relationship</a:t>
            </a:r>
            <a:endParaRPr lang="en-US" sz="3000" b="1" dirty="0">
              <a:solidFill>
                <a:srgbClr val="000099"/>
              </a:solidFill>
            </a:endParaRPr>
          </a:p>
          <a:p>
            <a:r>
              <a:rPr lang="en-US" sz="3000" b="1" dirty="0">
                <a:solidFill>
                  <a:srgbClr val="000099"/>
                </a:solidFill>
              </a:rPr>
              <a:t>Model 2 – exponential relationship</a:t>
            </a:r>
            <a:endParaRPr lang="en-US" sz="3000" b="1" dirty="0">
              <a:solidFill>
                <a:srgbClr val="CC0099"/>
              </a:solidFill>
            </a:endParaRPr>
          </a:p>
          <a:p>
            <a:r>
              <a:rPr lang="en-US" sz="3000" b="1" dirty="0">
                <a:solidFill>
                  <a:srgbClr val="CC0099"/>
                </a:solidFill>
              </a:rPr>
              <a:t>Model 3 – logistic relationship</a:t>
            </a:r>
            <a:endParaRPr lang="en-US" sz="3000" b="1" dirty="0"/>
          </a:p>
        </p:txBody>
      </p:sp>
      <p:sp>
        <p:nvSpPr>
          <p:cNvPr id="15" name="Freeform 14"/>
          <p:cNvSpPr/>
          <p:nvPr/>
        </p:nvSpPr>
        <p:spPr>
          <a:xfrm>
            <a:off x="1696271" y="1750270"/>
            <a:ext cx="1709542" cy="3706201"/>
          </a:xfrm>
          <a:custGeom>
            <a:avLst/>
            <a:gdLst>
              <a:gd name="connsiteX0" fmla="*/ 0 w 1669774"/>
              <a:gd name="connsiteY0" fmla="*/ 0 h 3534903"/>
              <a:gd name="connsiteX1" fmla="*/ 278295 w 1669774"/>
              <a:gd name="connsiteY1" fmla="*/ 3034747 h 3534903"/>
              <a:gd name="connsiteX2" fmla="*/ 1669774 w 1669774"/>
              <a:gd name="connsiteY2" fmla="*/ 3498574 h 3534903"/>
            </a:gdLst>
            <a:ahLst/>
            <a:cxnLst>
              <a:cxn ang="0">
                <a:pos x="connsiteX0" y="connsiteY0"/>
              </a:cxn>
              <a:cxn ang="0">
                <a:pos x="connsiteX1" y="connsiteY1"/>
              </a:cxn>
              <a:cxn ang="0">
                <a:pos x="connsiteX2" y="connsiteY2"/>
              </a:cxn>
            </a:cxnLst>
            <a:rect l="l" t="t" r="r" b="b"/>
            <a:pathLst>
              <a:path w="1669774" h="3534903">
                <a:moveTo>
                  <a:pt x="0" y="0"/>
                </a:moveTo>
                <a:cubicBezTo>
                  <a:pt x="-1" y="1225825"/>
                  <a:pt x="-1" y="2451651"/>
                  <a:pt x="278295" y="3034747"/>
                </a:cubicBezTo>
                <a:cubicBezTo>
                  <a:pt x="556591" y="3617843"/>
                  <a:pt x="1113182" y="3558208"/>
                  <a:pt x="1669774" y="3498574"/>
                </a:cubicBezTo>
              </a:path>
            </a:pathLst>
          </a:cu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094926" y="4174507"/>
            <a:ext cx="4823789" cy="1938992"/>
          </a:xfrm>
          <a:prstGeom prst="rect">
            <a:avLst/>
          </a:prstGeom>
          <a:noFill/>
        </p:spPr>
        <p:txBody>
          <a:bodyPr wrap="square" rtlCol="0">
            <a:spAutoFit/>
          </a:bodyPr>
          <a:lstStyle/>
          <a:p>
            <a:pPr algn="r"/>
            <a:r>
              <a:rPr lang="en-US" sz="3000" b="1" dirty="0"/>
              <a:t>T</a:t>
            </a:r>
            <a:r>
              <a:rPr lang="cs-CZ" sz="3000" b="1" dirty="0"/>
              <a:t>o </a:t>
            </a:r>
            <a:r>
              <a:rPr lang="en-US" sz="3000" b="1" dirty="0"/>
              <a:t>compare model fit, we can use the likelihood of the model, likelihood ratio test (LRT), </a:t>
            </a:r>
            <a:r>
              <a:rPr lang="cs-CZ" sz="3000" b="1" dirty="0"/>
              <a:t>AIC</a:t>
            </a:r>
            <a:r>
              <a:rPr lang="en-US" sz="3000" b="1" dirty="0"/>
              <a:t>,</a:t>
            </a:r>
            <a:r>
              <a:rPr lang="cs-CZ" sz="3000" b="1" dirty="0"/>
              <a:t> </a:t>
            </a:r>
            <a:r>
              <a:rPr lang="cs-CZ" sz="3000" b="1" dirty="0" err="1"/>
              <a:t>Akaike</a:t>
            </a:r>
            <a:r>
              <a:rPr lang="en-US" sz="3000" b="1" dirty="0"/>
              <a:t>’</a:t>
            </a:r>
            <a:r>
              <a:rPr lang="cs-CZ" sz="3000" b="1" dirty="0"/>
              <a:t>s </a:t>
            </a:r>
            <a:r>
              <a:rPr lang="cs-CZ" sz="3000" b="1" dirty="0" err="1"/>
              <a:t>weights</a:t>
            </a:r>
            <a:endParaRPr lang="en-US" sz="3000" b="1" dirty="0"/>
          </a:p>
        </p:txBody>
      </p:sp>
      <p:sp>
        <p:nvSpPr>
          <p:cNvPr id="7" name="TextBox 6">
            <a:extLst>
              <a:ext uri="{FF2B5EF4-FFF2-40B4-BE49-F238E27FC236}">
                <a16:creationId xmlns:a16="http://schemas.microsoft.com/office/drawing/2014/main" id="{ED2E01F4-C38D-9506-1C71-092420BBD5E0}"/>
              </a:ext>
            </a:extLst>
          </p:cNvPr>
          <p:cNvSpPr txBox="1"/>
          <p:nvPr/>
        </p:nvSpPr>
        <p:spPr>
          <a:xfrm rot="16200000">
            <a:off x="-306980" y="2567531"/>
            <a:ext cx="2310248" cy="477054"/>
          </a:xfrm>
          <a:prstGeom prst="rect">
            <a:avLst/>
          </a:prstGeom>
          <a:noFill/>
        </p:spPr>
        <p:txBody>
          <a:bodyPr wrap="none" rtlCol="0">
            <a:spAutoFit/>
          </a:bodyPr>
          <a:lstStyle/>
          <a:p>
            <a:r>
              <a:rPr lang="en-US" sz="2500" b="1" dirty="0"/>
              <a:t>species richness</a:t>
            </a:r>
          </a:p>
        </p:txBody>
      </p:sp>
      <p:sp>
        <p:nvSpPr>
          <p:cNvPr id="8" name="TextBox 7">
            <a:extLst>
              <a:ext uri="{FF2B5EF4-FFF2-40B4-BE49-F238E27FC236}">
                <a16:creationId xmlns:a16="http://schemas.microsoft.com/office/drawing/2014/main" id="{8138CD55-2423-06D1-1953-33C2A3405406}"/>
              </a:ext>
            </a:extLst>
          </p:cNvPr>
          <p:cNvSpPr txBox="1"/>
          <p:nvPr/>
        </p:nvSpPr>
        <p:spPr>
          <a:xfrm>
            <a:off x="2873492" y="5738460"/>
            <a:ext cx="1223668" cy="477054"/>
          </a:xfrm>
          <a:prstGeom prst="rect">
            <a:avLst/>
          </a:prstGeom>
          <a:noFill/>
        </p:spPr>
        <p:txBody>
          <a:bodyPr wrap="none" rtlCol="0">
            <a:spAutoFit/>
          </a:bodyPr>
          <a:lstStyle/>
          <a:p>
            <a:r>
              <a:rPr lang="en-US" sz="2500" b="1" dirty="0"/>
              <a:t>latitude</a:t>
            </a:r>
          </a:p>
        </p:txBody>
      </p:sp>
      <p:sp>
        <p:nvSpPr>
          <p:cNvPr id="9" name="Arc 8">
            <a:extLst>
              <a:ext uri="{FF2B5EF4-FFF2-40B4-BE49-F238E27FC236}">
                <a16:creationId xmlns:a16="http://schemas.microsoft.com/office/drawing/2014/main" id="{33E30E9A-078F-0F18-5C77-D0D838B9E8C8}"/>
              </a:ext>
            </a:extLst>
          </p:cNvPr>
          <p:cNvSpPr/>
          <p:nvPr/>
        </p:nvSpPr>
        <p:spPr>
          <a:xfrm rot="10548840">
            <a:off x="1316436" y="-1426119"/>
            <a:ext cx="3168257" cy="6660875"/>
          </a:xfrm>
          <a:prstGeom prst="arc">
            <a:avLst>
              <a:gd name="adj1" fmla="val 16200000"/>
              <a:gd name="adj2" fmla="val 21596231"/>
            </a:avLst>
          </a:prstGeom>
          <a:ln w="38100">
            <a:solidFill>
              <a:srgbClr val="CC0099"/>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39993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5818D-CE53-533C-D5ED-D288BB5307F5}"/>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2A2A036D-08AB-761C-FF4C-790F392A39FA}"/>
              </a:ext>
            </a:extLst>
          </p:cNvPr>
          <p:cNvGrpSpPr/>
          <p:nvPr/>
        </p:nvGrpSpPr>
        <p:grpSpPr>
          <a:xfrm>
            <a:off x="0" y="711200"/>
            <a:ext cx="9144000" cy="5690659"/>
            <a:chOff x="0" y="711200"/>
            <a:chExt cx="9144000" cy="5690659"/>
          </a:xfrm>
        </p:grpSpPr>
        <p:pic>
          <p:nvPicPr>
            <p:cNvPr id="7" name="Picture 6">
              <a:extLst>
                <a:ext uri="{FF2B5EF4-FFF2-40B4-BE49-F238E27FC236}">
                  <a16:creationId xmlns:a16="http://schemas.microsoft.com/office/drawing/2014/main" id="{36621D88-D623-DECB-2890-B4E39AA74F2F}"/>
                </a:ext>
              </a:extLst>
            </p:cNvPr>
            <p:cNvPicPr>
              <a:picLocks noChangeAspect="1"/>
            </p:cNvPicPr>
            <p:nvPr/>
          </p:nvPicPr>
          <p:blipFill>
            <a:blip r:embed="rId2"/>
            <a:srcRect l="-556" t="10219" r="556" b="3383"/>
            <a:stretch>
              <a:fillRect/>
            </a:stretch>
          </p:blipFill>
          <p:spPr>
            <a:xfrm>
              <a:off x="0" y="1625692"/>
              <a:ext cx="9144000" cy="2989274"/>
            </a:xfrm>
            <a:prstGeom prst="rect">
              <a:avLst/>
            </a:prstGeom>
          </p:spPr>
        </p:pic>
        <p:sp>
          <p:nvSpPr>
            <p:cNvPr id="3" name="TextBox 2">
              <a:extLst>
                <a:ext uri="{FF2B5EF4-FFF2-40B4-BE49-F238E27FC236}">
                  <a16:creationId xmlns:a16="http://schemas.microsoft.com/office/drawing/2014/main" id="{C7932350-6BE2-EAAD-8F25-C7B9FB7EE5A0}"/>
                </a:ext>
              </a:extLst>
            </p:cNvPr>
            <p:cNvSpPr txBox="1"/>
            <p:nvPr/>
          </p:nvSpPr>
          <p:spPr>
            <a:xfrm>
              <a:off x="128752" y="766149"/>
              <a:ext cx="1491499" cy="630942"/>
            </a:xfrm>
            <a:prstGeom prst="rect">
              <a:avLst/>
            </a:prstGeom>
            <a:solidFill>
              <a:schemeClr val="bg1"/>
            </a:solidFill>
          </p:spPr>
          <p:txBody>
            <a:bodyPr wrap="none" rtlCol="0">
              <a:spAutoFit/>
            </a:bodyPr>
            <a:lstStyle/>
            <a:p>
              <a:r>
                <a:rPr lang="en-US" sz="3500" b="1" dirty="0">
                  <a:solidFill>
                    <a:srgbClr val="000099"/>
                  </a:solidFill>
                </a:rPr>
                <a:t>Theory</a:t>
              </a:r>
            </a:p>
          </p:txBody>
        </p:sp>
        <p:sp>
          <p:nvSpPr>
            <p:cNvPr id="4" name="TextBox 3">
              <a:extLst>
                <a:ext uri="{FF2B5EF4-FFF2-40B4-BE49-F238E27FC236}">
                  <a16:creationId xmlns:a16="http://schemas.microsoft.com/office/drawing/2014/main" id="{9E744F17-719C-F167-9EF8-3C523919D51F}"/>
                </a:ext>
              </a:extLst>
            </p:cNvPr>
            <p:cNvSpPr txBox="1"/>
            <p:nvPr/>
          </p:nvSpPr>
          <p:spPr>
            <a:xfrm>
              <a:off x="2463800" y="766149"/>
              <a:ext cx="2348720" cy="630942"/>
            </a:xfrm>
            <a:prstGeom prst="rect">
              <a:avLst/>
            </a:prstGeom>
            <a:solidFill>
              <a:schemeClr val="bg1"/>
            </a:solidFill>
          </p:spPr>
          <p:txBody>
            <a:bodyPr wrap="none" rtlCol="0">
              <a:spAutoFit/>
            </a:bodyPr>
            <a:lstStyle/>
            <a:p>
              <a:r>
                <a:rPr lang="en-US" sz="3500" b="1" dirty="0">
                  <a:solidFill>
                    <a:srgbClr val="000099"/>
                  </a:solidFill>
                </a:rPr>
                <a:t>Mechanism</a:t>
              </a:r>
            </a:p>
          </p:txBody>
        </p:sp>
        <p:sp>
          <p:nvSpPr>
            <p:cNvPr id="5" name="TextBox 4">
              <a:extLst>
                <a:ext uri="{FF2B5EF4-FFF2-40B4-BE49-F238E27FC236}">
                  <a16:creationId xmlns:a16="http://schemas.microsoft.com/office/drawing/2014/main" id="{CD17EB33-D03A-33DB-18DE-66011FF47749}"/>
                </a:ext>
              </a:extLst>
            </p:cNvPr>
            <p:cNvSpPr txBox="1"/>
            <p:nvPr/>
          </p:nvSpPr>
          <p:spPr>
            <a:xfrm>
              <a:off x="5905500" y="766149"/>
              <a:ext cx="2394951" cy="630942"/>
            </a:xfrm>
            <a:prstGeom prst="rect">
              <a:avLst/>
            </a:prstGeom>
            <a:solidFill>
              <a:schemeClr val="bg1"/>
            </a:solidFill>
          </p:spPr>
          <p:txBody>
            <a:bodyPr wrap="none" rtlCol="0">
              <a:spAutoFit/>
            </a:bodyPr>
            <a:lstStyle/>
            <a:p>
              <a:r>
                <a:rPr lang="en-US" sz="3500" b="1" dirty="0">
                  <a:solidFill>
                    <a:srgbClr val="000099"/>
                  </a:solidFill>
                </a:rPr>
                <a:t>Prediction   </a:t>
              </a:r>
            </a:p>
          </p:txBody>
        </p:sp>
        <p:cxnSp>
          <p:nvCxnSpPr>
            <p:cNvPr id="10" name="Straight Connector 9">
              <a:extLst>
                <a:ext uri="{FF2B5EF4-FFF2-40B4-BE49-F238E27FC236}">
                  <a16:creationId xmlns:a16="http://schemas.microsoft.com/office/drawing/2014/main" id="{ED0AD174-465F-F4A5-AAE9-43CE8B880C67}"/>
                </a:ext>
              </a:extLst>
            </p:cNvPr>
            <p:cNvCxnSpPr>
              <a:cxnSpLocks/>
            </p:cNvCxnSpPr>
            <p:nvPr/>
          </p:nvCxnSpPr>
          <p:spPr>
            <a:xfrm>
              <a:off x="177800" y="711200"/>
              <a:ext cx="87249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73C617-8BD6-EC70-B28D-871ACA9434F5}"/>
                </a:ext>
              </a:extLst>
            </p:cNvPr>
            <p:cNvCxnSpPr>
              <a:cxnSpLocks/>
            </p:cNvCxnSpPr>
            <p:nvPr/>
          </p:nvCxnSpPr>
          <p:spPr>
            <a:xfrm>
              <a:off x="128752" y="1524091"/>
              <a:ext cx="88120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3C253-1F8D-0AC0-CD9A-A1F398E71246}"/>
                </a:ext>
              </a:extLst>
            </p:cNvPr>
            <p:cNvCxnSpPr>
              <a:cxnSpLocks/>
            </p:cNvCxnSpPr>
            <p:nvPr/>
          </p:nvCxnSpPr>
          <p:spPr>
            <a:xfrm>
              <a:off x="103352" y="4902291"/>
              <a:ext cx="88374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575E9C-6B73-4F0C-5BBB-73AD0263A657}"/>
                </a:ext>
              </a:extLst>
            </p:cNvPr>
            <p:cNvSpPr txBox="1"/>
            <p:nvPr/>
          </p:nvSpPr>
          <p:spPr>
            <a:xfrm>
              <a:off x="4414579" y="5232308"/>
              <a:ext cx="3885872" cy="1169551"/>
            </a:xfrm>
            <a:prstGeom prst="rect">
              <a:avLst/>
            </a:prstGeom>
            <a:solidFill>
              <a:schemeClr val="bg1"/>
            </a:solidFill>
          </p:spPr>
          <p:txBody>
            <a:bodyPr wrap="none" rtlCol="0">
              <a:spAutoFit/>
            </a:bodyPr>
            <a:lstStyle/>
            <a:p>
              <a:r>
                <a:rPr lang="en-US" sz="7000" b="1" dirty="0">
                  <a:solidFill>
                    <a:srgbClr val="000099"/>
                  </a:solidFill>
                </a:rPr>
                <a:t>R exercise</a:t>
              </a:r>
            </a:p>
          </p:txBody>
        </p:sp>
        <p:sp>
          <p:nvSpPr>
            <p:cNvPr id="6" name="TextBox 5">
              <a:extLst>
                <a:ext uri="{FF2B5EF4-FFF2-40B4-BE49-F238E27FC236}">
                  <a16:creationId xmlns:a16="http://schemas.microsoft.com/office/drawing/2014/main" id="{4DE324C2-C08F-CE71-6C0D-8E37339DE5C5}"/>
                </a:ext>
              </a:extLst>
            </p:cNvPr>
            <p:cNvSpPr txBox="1"/>
            <p:nvPr/>
          </p:nvSpPr>
          <p:spPr>
            <a:xfrm>
              <a:off x="103353" y="1651092"/>
              <a:ext cx="2360448" cy="3139321"/>
            </a:xfrm>
            <a:prstGeom prst="rect">
              <a:avLst/>
            </a:prstGeom>
            <a:solidFill>
              <a:schemeClr val="bg1"/>
            </a:solidFill>
          </p:spPr>
          <p:txBody>
            <a:bodyPr wrap="square" rtlCol="0">
              <a:spAutoFit/>
            </a:bodyPr>
            <a:lstStyle/>
            <a:p>
              <a:r>
                <a:rPr lang="en-US" sz="2200" b="1" dirty="0"/>
                <a:t>Metabolic theory</a:t>
              </a:r>
            </a:p>
            <a:p>
              <a:endParaRPr lang="en-US" sz="2200" b="1" dirty="0"/>
            </a:p>
            <a:p>
              <a:endParaRPr lang="en-US" sz="2200" b="1" dirty="0"/>
            </a:p>
            <a:p>
              <a:r>
                <a:rPr lang="en-US" sz="2200" b="1" dirty="0"/>
                <a:t>Kinetic theory</a:t>
              </a:r>
            </a:p>
            <a:p>
              <a:endParaRPr lang="en-US" sz="2200" b="1" dirty="0"/>
            </a:p>
            <a:p>
              <a:endParaRPr lang="en-US" sz="2200" b="1" dirty="0"/>
            </a:p>
            <a:p>
              <a:endParaRPr lang="en-US" sz="2200" b="1" dirty="0"/>
            </a:p>
            <a:p>
              <a:r>
                <a:rPr lang="en-US" sz="2200" b="1" dirty="0"/>
                <a:t>Energy limits</a:t>
              </a:r>
            </a:p>
            <a:p>
              <a:endParaRPr lang="en-US" sz="2200" b="1" dirty="0"/>
            </a:p>
          </p:txBody>
        </p:sp>
      </p:grpSp>
    </p:spTree>
    <p:extLst>
      <p:ext uri="{BB962C8B-B14F-4D97-AF65-F5344CB8AC3E}">
        <p14:creationId xmlns:p14="http://schemas.microsoft.com/office/powerpoint/2010/main" val="6017364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A6159-F5ED-FD9A-D7CC-E2CB5EA4E1D0}"/>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14549977-0165-2941-8971-FDB6F75F9BB7}"/>
              </a:ext>
            </a:extLst>
          </p:cNvPr>
          <p:cNvSpPr/>
          <p:nvPr/>
        </p:nvSpPr>
        <p:spPr>
          <a:xfrm>
            <a:off x="-54395" y="-12817"/>
            <a:ext cx="6235405"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D918F9C-199C-2492-8E07-6B7DF74D5FA5}"/>
              </a:ext>
            </a:extLst>
          </p:cNvPr>
          <p:cNvSpPr txBox="1"/>
          <p:nvPr/>
        </p:nvSpPr>
        <p:spPr>
          <a:xfrm>
            <a:off x="6349686" y="4905785"/>
            <a:ext cx="1273105" cy="369332"/>
          </a:xfrm>
          <a:prstGeom prst="rect">
            <a:avLst/>
          </a:prstGeom>
          <a:noFill/>
        </p:spPr>
        <p:txBody>
          <a:bodyPr wrap="none" rtlCol="0">
            <a:spAutoFit/>
          </a:bodyPr>
          <a:lstStyle/>
          <a:p>
            <a:r>
              <a:rPr lang="en-US" dirty="0">
                <a:solidFill>
                  <a:schemeClr val="bg1">
                    <a:lumMod val="75000"/>
                  </a:schemeClr>
                </a:solidFill>
              </a:rPr>
              <a:t>amphibians</a:t>
            </a:r>
          </a:p>
        </p:txBody>
      </p:sp>
      <p:sp>
        <p:nvSpPr>
          <p:cNvPr id="6" name="Rectangle 5">
            <a:extLst>
              <a:ext uri="{FF2B5EF4-FFF2-40B4-BE49-F238E27FC236}">
                <a16:creationId xmlns:a16="http://schemas.microsoft.com/office/drawing/2014/main" id="{7AA8B9FD-B24A-918B-D647-1119DFC6E6B7}"/>
              </a:ext>
            </a:extLst>
          </p:cNvPr>
          <p:cNvSpPr/>
          <p:nvPr/>
        </p:nvSpPr>
        <p:spPr>
          <a:xfrm>
            <a:off x="6187103" y="-31298"/>
            <a:ext cx="2956897"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95023D-4980-7ABD-EBDA-E90E08C6F1EB}"/>
              </a:ext>
            </a:extLst>
          </p:cNvPr>
          <p:cNvPicPr>
            <a:picLocks noChangeAspect="1"/>
          </p:cNvPicPr>
          <p:nvPr/>
        </p:nvPicPr>
        <p:blipFill rotWithShape="1">
          <a:blip r:embed="rId3"/>
          <a:srcRect r="4876"/>
          <a:stretch/>
        </p:blipFill>
        <p:spPr>
          <a:xfrm>
            <a:off x="6472450" y="3621791"/>
            <a:ext cx="2493383" cy="3236209"/>
          </a:xfrm>
          <a:prstGeom prst="rect">
            <a:avLst/>
          </a:prstGeom>
        </p:spPr>
      </p:pic>
      <p:pic>
        <p:nvPicPr>
          <p:cNvPr id="11" name="Picture 4" descr="Image result for humboldt">
            <a:extLst>
              <a:ext uri="{FF2B5EF4-FFF2-40B4-BE49-F238E27FC236}">
                <a16:creationId xmlns:a16="http://schemas.microsoft.com/office/drawing/2014/main" id="{843D0B02-1DDC-13F6-B203-81C81D281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50" y="35503"/>
            <a:ext cx="2493383" cy="34968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7E2E6B7-BECD-34E5-6697-5CF285C3AFAE}"/>
              </a:ext>
            </a:extLst>
          </p:cNvPr>
          <p:cNvSpPr txBox="1"/>
          <p:nvPr/>
        </p:nvSpPr>
        <p:spPr>
          <a:xfrm>
            <a:off x="367964" y="511671"/>
            <a:ext cx="5791302" cy="1988237"/>
          </a:xfrm>
          <a:prstGeom prst="rect">
            <a:avLst/>
          </a:prstGeom>
          <a:noFill/>
        </p:spPr>
        <p:txBody>
          <a:bodyPr wrap="square" rtlCol="0">
            <a:spAutoFit/>
          </a:bodyPr>
          <a:lstStyle/>
          <a:p>
            <a:pPr>
              <a:lnSpc>
                <a:spcPct val="120000"/>
              </a:lnSpc>
            </a:pPr>
            <a:r>
              <a:rPr lang="cs-CZ" sz="3500" b="1" dirty="0">
                <a:solidFill>
                  <a:schemeClr val="accent5">
                    <a:lumMod val="20000"/>
                    <a:lumOff val="80000"/>
                  </a:schemeClr>
                </a:solidFill>
                <a:latin typeface="Arial Black" panose="020B0A04020102020204" pitchFamily="34" charset="0"/>
              </a:rPr>
              <a:t>Wh</a:t>
            </a:r>
            <a:r>
              <a:rPr lang="en-US" sz="3500" b="1" dirty="0">
                <a:solidFill>
                  <a:schemeClr val="accent5">
                    <a:lumMod val="20000"/>
                    <a:lumOff val="80000"/>
                  </a:schemeClr>
                </a:solidFill>
                <a:latin typeface="Arial Black" panose="020B0A04020102020204" pitchFamily="34" charset="0"/>
              </a:rPr>
              <a:t>y are species non-randomly distributed in geographic space?</a:t>
            </a:r>
          </a:p>
        </p:txBody>
      </p:sp>
      <p:grpSp>
        <p:nvGrpSpPr>
          <p:cNvPr id="2" name="Group 1">
            <a:extLst>
              <a:ext uri="{FF2B5EF4-FFF2-40B4-BE49-F238E27FC236}">
                <a16:creationId xmlns:a16="http://schemas.microsoft.com/office/drawing/2014/main" id="{82DC0A85-9A20-DCC8-F572-12BFB91B8821}"/>
              </a:ext>
            </a:extLst>
          </p:cNvPr>
          <p:cNvGrpSpPr/>
          <p:nvPr/>
        </p:nvGrpSpPr>
        <p:grpSpPr>
          <a:xfrm>
            <a:off x="53259" y="3106754"/>
            <a:ext cx="6410506" cy="3571870"/>
            <a:chOff x="-34423" y="2229934"/>
            <a:chExt cx="6410506" cy="3571870"/>
          </a:xfrm>
        </p:grpSpPr>
        <p:pic>
          <p:nvPicPr>
            <p:cNvPr id="1032" name="Picture 8" descr="Image result for diversity world map species">
              <a:extLst>
                <a:ext uri="{FF2B5EF4-FFF2-40B4-BE49-F238E27FC236}">
                  <a16:creationId xmlns:a16="http://schemas.microsoft.com/office/drawing/2014/main" id="{11310EE1-FC56-A796-2084-54C423674E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3002379B-865F-44DD-00AF-FFB0AA9DFDC6}"/>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0119487C-FE93-87C1-4669-6E28D104C1EA}"/>
              </a:ext>
            </a:extLst>
          </p:cNvPr>
          <p:cNvSpPr txBox="1"/>
          <p:nvPr/>
        </p:nvSpPr>
        <p:spPr>
          <a:xfrm>
            <a:off x="8339543" y="3608558"/>
            <a:ext cx="652743" cy="369332"/>
          </a:xfrm>
          <a:prstGeom prst="rect">
            <a:avLst/>
          </a:prstGeom>
          <a:noFill/>
        </p:spPr>
        <p:txBody>
          <a:bodyPr wrap="none" rtlCol="0">
            <a:spAutoFit/>
          </a:bodyPr>
          <a:lstStyle/>
          <a:p>
            <a:r>
              <a:rPr lang="en-US" dirty="0"/>
              <a:t>1799</a:t>
            </a:r>
          </a:p>
        </p:txBody>
      </p:sp>
    </p:spTree>
    <p:extLst>
      <p:ext uri="{BB962C8B-B14F-4D97-AF65-F5344CB8AC3E}">
        <p14:creationId xmlns:p14="http://schemas.microsoft.com/office/powerpoint/2010/main" val="3860626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A1F7-6D0D-8606-CD40-F34210BF5AB4}"/>
              </a:ext>
            </a:extLst>
          </p:cNvPr>
          <p:cNvSpPr>
            <a:spLocks noGrp="1"/>
          </p:cNvSpPr>
          <p:nvPr>
            <p:ph type="title"/>
          </p:nvPr>
        </p:nvSpPr>
        <p:spPr>
          <a:xfrm>
            <a:off x="628650" y="365127"/>
            <a:ext cx="7886700" cy="739774"/>
          </a:xfrm>
        </p:spPr>
        <p:txBody>
          <a:bodyPr/>
          <a:lstStyle/>
          <a:p>
            <a:r>
              <a:rPr lang="en-US" b="1" dirty="0">
                <a:latin typeface="+mn-lt"/>
              </a:rPr>
              <a:t>Summary</a:t>
            </a:r>
          </a:p>
        </p:txBody>
      </p:sp>
      <p:sp>
        <p:nvSpPr>
          <p:cNvPr id="3" name="Content Placeholder 2">
            <a:extLst>
              <a:ext uri="{FF2B5EF4-FFF2-40B4-BE49-F238E27FC236}">
                <a16:creationId xmlns:a16="http://schemas.microsoft.com/office/drawing/2014/main" id="{10A1F2A0-17C0-1E52-58D0-581062254D62}"/>
              </a:ext>
            </a:extLst>
          </p:cNvPr>
          <p:cNvSpPr>
            <a:spLocks noGrp="1"/>
          </p:cNvSpPr>
          <p:nvPr>
            <p:ph idx="1"/>
          </p:nvPr>
        </p:nvSpPr>
        <p:spPr>
          <a:xfrm>
            <a:off x="628650" y="1511300"/>
            <a:ext cx="7886700" cy="5156200"/>
          </a:xfrm>
        </p:spPr>
        <p:txBody>
          <a:bodyPr>
            <a:normAutofit/>
          </a:bodyPr>
          <a:lstStyle/>
          <a:p>
            <a:r>
              <a:rPr lang="en-US" b="1" dirty="0"/>
              <a:t>Biologists have been fascinated by the diversity of life,</a:t>
            </a:r>
            <a:r>
              <a:rPr lang="en-US" dirty="0"/>
              <a:t> which is </a:t>
            </a:r>
            <a:r>
              <a:rPr lang="en-US" b="1" dirty="0"/>
              <a:t>surprisingly unevenly distributed </a:t>
            </a:r>
            <a:r>
              <a:rPr lang="en-US" dirty="0"/>
              <a:t>in the geographic space.</a:t>
            </a:r>
          </a:p>
          <a:p>
            <a:endParaRPr lang="en-US" dirty="0"/>
          </a:p>
          <a:p>
            <a:r>
              <a:rPr lang="en-US" dirty="0"/>
              <a:t>We observe </a:t>
            </a:r>
            <a:r>
              <a:rPr lang="en-US" b="1" dirty="0"/>
              <a:t>latitudinal gradients, elevational gradients, species-area relationships</a:t>
            </a:r>
          </a:p>
          <a:p>
            <a:endParaRPr lang="en-US" dirty="0"/>
          </a:p>
          <a:p>
            <a:r>
              <a:rPr lang="en-US" dirty="0"/>
              <a:t>These pattern are </a:t>
            </a:r>
            <a:r>
              <a:rPr lang="en-US" b="1" dirty="0"/>
              <a:t>largely universal </a:t>
            </a:r>
            <a:r>
              <a:rPr lang="en-US" dirty="0"/>
              <a:t>across continents and taxa, including bacteria, vascular plants, insects, vertebrates</a:t>
            </a:r>
          </a:p>
          <a:p>
            <a:endParaRPr lang="en-US" dirty="0"/>
          </a:p>
        </p:txBody>
      </p:sp>
    </p:spTree>
    <p:extLst>
      <p:ext uri="{BB962C8B-B14F-4D97-AF65-F5344CB8AC3E}">
        <p14:creationId xmlns:p14="http://schemas.microsoft.com/office/powerpoint/2010/main" val="3175527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map of the south america&#10;&#10;AI-generated content may be incorrect.">
            <a:extLst>
              <a:ext uri="{FF2B5EF4-FFF2-40B4-BE49-F238E27FC236}">
                <a16:creationId xmlns:a16="http://schemas.microsoft.com/office/drawing/2014/main" id="{24E016ED-5069-FD6A-3E19-6F6A54A3940B}"/>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1338331"/>
            <a:ext cx="3668280" cy="5519669"/>
          </a:xfrm>
          <a:prstGeom prst="rect">
            <a:avLst/>
          </a:prstGeom>
        </p:spPr>
      </p:pic>
      <p:pic>
        <p:nvPicPr>
          <p:cNvPr id="4" name="Picture 3">
            <a:extLst>
              <a:ext uri="{FF2B5EF4-FFF2-40B4-BE49-F238E27FC236}">
                <a16:creationId xmlns:a16="http://schemas.microsoft.com/office/drawing/2014/main" id="{8C56EDA1-6E5A-8147-E63C-EB1351310A81}"/>
              </a:ext>
            </a:extLst>
          </p:cNvPr>
          <p:cNvPicPr>
            <a:picLocks noChangeAspect="1"/>
          </p:cNvPicPr>
          <p:nvPr/>
        </p:nvPicPr>
        <p:blipFill>
          <a:blip r:embed="rId3"/>
          <a:stretch>
            <a:fillRect/>
          </a:stretch>
        </p:blipFill>
        <p:spPr>
          <a:xfrm>
            <a:off x="3639294" y="-60158"/>
            <a:ext cx="5591146" cy="6918158"/>
          </a:xfrm>
          <a:prstGeom prst="rect">
            <a:avLst/>
          </a:prstGeom>
        </p:spPr>
      </p:pic>
      <p:sp>
        <p:nvSpPr>
          <p:cNvPr id="9" name="TextBox 8">
            <a:extLst>
              <a:ext uri="{FF2B5EF4-FFF2-40B4-BE49-F238E27FC236}">
                <a16:creationId xmlns:a16="http://schemas.microsoft.com/office/drawing/2014/main" id="{23C44EF0-6D6E-73B2-8305-4B2C07C40BE9}"/>
              </a:ext>
            </a:extLst>
          </p:cNvPr>
          <p:cNvSpPr txBox="1"/>
          <p:nvPr/>
        </p:nvSpPr>
        <p:spPr>
          <a:xfrm>
            <a:off x="6947122" y="0"/>
            <a:ext cx="1998828" cy="646331"/>
          </a:xfrm>
          <a:prstGeom prst="rect">
            <a:avLst/>
          </a:prstGeom>
          <a:noFill/>
        </p:spPr>
        <p:txBody>
          <a:bodyPr wrap="square" rtlCol="0">
            <a:spAutoFit/>
          </a:bodyPr>
          <a:lstStyle/>
          <a:p>
            <a:pPr algn="r"/>
            <a:r>
              <a:rPr lang="en-US" b="1" dirty="0"/>
              <a:t>Humboldt </a:t>
            </a:r>
          </a:p>
          <a:p>
            <a:pPr algn="r"/>
            <a:r>
              <a:rPr lang="en-US" b="1" dirty="0"/>
              <a:t>(1799)</a:t>
            </a:r>
          </a:p>
        </p:txBody>
      </p:sp>
      <p:sp>
        <p:nvSpPr>
          <p:cNvPr id="2" name="Title 1">
            <a:extLst>
              <a:ext uri="{FF2B5EF4-FFF2-40B4-BE49-F238E27FC236}">
                <a16:creationId xmlns:a16="http://schemas.microsoft.com/office/drawing/2014/main" id="{9ACB8DE3-37C0-3CC6-82E7-1995F0A049B1}"/>
              </a:ext>
            </a:extLst>
          </p:cNvPr>
          <p:cNvSpPr>
            <a:spLocks noGrp="1"/>
          </p:cNvSpPr>
          <p:nvPr>
            <p:ph type="title"/>
          </p:nvPr>
        </p:nvSpPr>
        <p:spPr>
          <a:xfrm>
            <a:off x="0" y="0"/>
            <a:ext cx="4848447" cy="1483144"/>
          </a:xfrm>
          <a:solidFill>
            <a:schemeClr val="bg1"/>
          </a:solidFill>
        </p:spPr>
        <p:txBody>
          <a:bodyPr>
            <a:noAutofit/>
          </a:bodyPr>
          <a:lstStyle/>
          <a:p>
            <a:r>
              <a:rPr lang="en-US" sz="5000" b="1" dirty="0">
                <a:latin typeface="+mn-lt"/>
              </a:rPr>
              <a:t>Elevational </a:t>
            </a:r>
            <a:br>
              <a:rPr lang="en-US" sz="5000" b="1" dirty="0">
                <a:latin typeface="+mn-lt"/>
              </a:rPr>
            </a:br>
            <a:r>
              <a:rPr lang="en-US" sz="5000" b="1" dirty="0">
                <a:latin typeface="+mn-lt"/>
              </a:rPr>
              <a:t>diversity gradient</a:t>
            </a:r>
          </a:p>
        </p:txBody>
      </p:sp>
      <p:sp>
        <p:nvSpPr>
          <p:cNvPr id="14" name="TextBox 13">
            <a:extLst>
              <a:ext uri="{FF2B5EF4-FFF2-40B4-BE49-F238E27FC236}">
                <a16:creationId xmlns:a16="http://schemas.microsoft.com/office/drawing/2014/main" id="{5382281C-E69F-5967-7351-C4F891722464}"/>
              </a:ext>
            </a:extLst>
          </p:cNvPr>
          <p:cNvSpPr txBox="1"/>
          <p:nvPr/>
        </p:nvSpPr>
        <p:spPr>
          <a:xfrm>
            <a:off x="308344" y="5849489"/>
            <a:ext cx="3490438" cy="923330"/>
          </a:xfrm>
          <a:prstGeom prst="rect">
            <a:avLst/>
          </a:prstGeom>
          <a:noFill/>
        </p:spPr>
        <p:txBody>
          <a:bodyPr wrap="square" rtlCol="0">
            <a:spAutoFit/>
          </a:bodyPr>
          <a:lstStyle/>
          <a:p>
            <a:r>
              <a:rPr lang="en-US" b="1" dirty="0"/>
              <a:t>climate and vegetation change</a:t>
            </a:r>
          </a:p>
          <a:p>
            <a:r>
              <a:rPr lang="en-US" b="1" dirty="0"/>
              <a:t>diversity declines</a:t>
            </a:r>
          </a:p>
          <a:p>
            <a:r>
              <a:rPr lang="en-US" b="1" dirty="0"/>
              <a:t>mirroring the latitudinal gradient</a:t>
            </a:r>
          </a:p>
        </p:txBody>
      </p:sp>
    </p:spTree>
    <p:extLst>
      <p:ext uri="{BB962C8B-B14F-4D97-AF65-F5344CB8AC3E}">
        <p14:creationId xmlns:p14="http://schemas.microsoft.com/office/powerpoint/2010/main" val="22587881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94156-840E-AB31-0762-BF4D955F4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DA2BD-9AD0-5618-BCE3-72095705863F}"/>
              </a:ext>
            </a:extLst>
          </p:cNvPr>
          <p:cNvSpPr>
            <a:spLocks noGrp="1"/>
          </p:cNvSpPr>
          <p:nvPr>
            <p:ph type="title"/>
          </p:nvPr>
        </p:nvSpPr>
        <p:spPr>
          <a:xfrm>
            <a:off x="628650" y="365127"/>
            <a:ext cx="7886700" cy="739774"/>
          </a:xfrm>
        </p:spPr>
        <p:txBody>
          <a:bodyPr/>
          <a:lstStyle/>
          <a:p>
            <a:r>
              <a:rPr lang="en-US" b="1" dirty="0">
                <a:latin typeface="+mn-lt"/>
              </a:rPr>
              <a:t>Summary</a:t>
            </a:r>
          </a:p>
        </p:txBody>
      </p:sp>
      <p:sp>
        <p:nvSpPr>
          <p:cNvPr id="3" name="Content Placeholder 2">
            <a:extLst>
              <a:ext uri="{FF2B5EF4-FFF2-40B4-BE49-F238E27FC236}">
                <a16:creationId xmlns:a16="http://schemas.microsoft.com/office/drawing/2014/main" id="{1A9EB305-0915-E031-C494-261C9D7058B1}"/>
              </a:ext>
            </a:extLst>
          </p:cNvPr>
          <p:cNvSpPr>
            <a:spLocks noGrp="1"/>
          </p:cNvSpPr>
          <p:nvPr>
            <p:ph idx="1"/>
          </p:nvPr>
        </p:nvSpPr>
        <p:spPr>
          <a:xfrm>
            <a:off x="628650" y="1549400"/>
            <a:ext cx="7886700" cy="4457700"/>
          </a:xfrm>
        </p:spPr>
        <p:txBody>
          <a:bodyPr>
            <a:normAutofit/>
          </a:bodyPr>
          <a:lstStyle/>
          <a:p>
            <a:r>
              <a:rPr lang="en-US" b="1" dirty="0"/>
              <a:t>Hundreds of explanations </a:t>
            </a:r>
            <a:r>
              <a:rPr lang="en-US" dirty="0"/>
              <a:t>have been proposed (</a:t>
            </a:r>
            <a:r>
              <a:rPr lang="en-US" b="1" dirty="0" err="1"/>
              <a:t>equilibrial</a:t>
            </a:r>
            <a:r>
              <a:rPr lang="en-US" b="1" dirty="0"/>
              <a:t>, historical</a:t>
            </a:r>
            <a:r>
              <a:rPr lang="en-US" dirty="0"/>
              <a:t>) based on a variety of mechanisms (</a:t>
            </a:r>
            <a:r>
              <a:rPr lang="en-US" b="1" dirty="0"/>
              <a:t>metabolic rates, kinetics, energy</a:t>
            </a:r>
            <a:r>
              <a:rPr lang="en-US" dirty="0"/>
              <a:t>)</a:t>
            </a:r>
          </a:p>
          <a:p>
            <a:endParaRPr lang="en-US" dirty="0"/>
          </a:p>
          <a:p>
            <a:r>
              <a:rPr lang="en-US" dirty="0"/>
              <a:t>Each of the explanation has received some support but </a:t>
            </a:r>
            <a:r>
              <a:rPr lang="en-US" b="1" dirty="0"/>
              <a:t>each is insufficient </a:t>
            </a:r>
            <a:r>
              <a:rPr lang="en-US" dirty="0"/>
              <a:t>to explain the gradient</a:t>
            </a:r>
          </a:p>
          <a:p>
            <a:endParaRPr lang="en-US" b="1" dirty="0"/>
          </a:p>
          <a:p>
            <a:r>
              <a:rPr lang="en-US" b="1" dirty="0"/>
              <a:t>The gradients are likely produced by interactions between multiple mechanisms across scales</a:t>
            </a:r>
            <a:endParaRPr lang="en-US" dirty="0"/>
          </a:p>
        </p:txBody>
      </p:sp>
    </p:spTree>
    <p:extLst>
      <p:ext uri="{BB962C8B-B14F-4D97-AF65-F5344CB8AC3E}">
        <p14:creationId xmlns:p14="http://schemas.microsoft.com/office/powerpoint/2010/main" val="9481325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158E1-D4B3-0096-91AA-43C8C069D902}"/>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72EC240-1742-AB34-6777-9229397E138C}"/>
              </a:ext>
            </a:extLst>
          </p:cNvPr>
          <p:cNvSpPr/>
          <p:nvPr/>
        </p:nvSpPr>
        <p:spPr>
          <a:xfrm>
            <a:off x="-54395" y="-63617"/>
            <a:ext cx="6235405"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C6CE1F-7612-3321-6EEE-C7BEF5237243}"/>
              </a:ext>
            </a:extLst>
          </p:cNvPr>
          <p:cNvSpPr txBox="1"/>
          <p:nvPr/>
        </p:nvSpPr>
        <p:spPr>
          <a:xfrm>
            <a:off x="6349686" y="4905785"/>
            <a:ext cx="1273105" cy="369332"/>
          </a:xfrm>
          <a:prstGeom prst="rect">
            <a:avLst/>
          </a:prstGeom>
          <a:noFill/>
        </p:spPr>
        <p:txBody>
          <a:bodyPr wrap="none" rtlCol="0">
            <a:spAutoFit/>
          </a:bodyPr>
          <a:lstStyle/>
          <a:p>
            <a:r>
              <a:rPr lang="en-US" dirty="0">
                <a:solidFill>
                  <a:schemeClr val="bg1">
                    <a:lumMod val="75000"/>
                  </a:schemeClr>
                </a:solidFill>
              </a:rPr>
              <a:t>amphibians</a:t>
            </a:r>
          </a:p>
        </p:txBody>
      </p:sp>
      <p:sp>
        <p:nvSpPr>
          <p:cNvPr id="6" name="Rectangle 5">
            <a:extLst>
              <a:ext uri="{FF2B5EF4-FFF2-40B4-BE49-F238E27FC236}">
                <a16:creationId xmlns:a16="http://schemas.microsoft.com/office/drawing/2014/main" id="{24202951-12A9-3FB5-E34C-2A37665498FE}"/>
              </a:ext>
            </a:extLst>
          </p:cNvPr>
          <p:cNvSpPr/>
          <p:nvPr/>
        </p:nvSpPr>
        <p:spPr>
          <a:xfrm>
            <a:off x="6187103" y="-31298"/>
            <a:ext cx="2956897"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66020A-EFC9-B1B6-89FF-0DA4CCC49557}"/>
              </a:ext>
            </a:extLst>
          </p:cNvPr>
          <p:cNvPicPr>
            <a:picLocks noChangeAspect="1"/>
          </p:cNvPicPr>
          <p:nvPr/>
        </p:nvPicPr>
        <p:blipFill rotWithShape="1">
          <a:blip r:embed="rId3"/>
          <a:srcRect r="4876"/>
          <a:stretch/>
        </p:blipFill>
        <p:spPr>
          <a:xfrm>
            <a:off x="6472450" y="3621791"/>
            <a:ext cx="2493383" cy="3236209"/>
          </a:xfrm>
          <a:prstGeom prst="rect">
            <a:avLst/>
          </a:prstGeom>
        </p:spPr>
      </p:pic>
      <p:pic>
        <p:nvPicPr>
          <p:cNvPr id="11" name="Picture 4" descr="Image result for humboldt">
            <a:extLst>
              <a:ext uri="{FF2B5EF4-FFF2-40B4-BE49-F238E27FC236}">
                <a16:creationId xmlns:a16="http://schemas.microsoft.com/office/drawing/2014/main" id="{B45F8819-0972-581E-DD5C-8E3E537BD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50" y="35503"/>
            <a:ext cx="2493383" cy="34968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882609B5-B44A-CE3F-FC52-A8B4948B6A65}"/>
              </a:ext>
            </a:extLst>
          </p:cNvPr>
          <p:cNvGrpSpPr/>
          <p:nvPr/>
        </p:nvGrpSpPr>
        <p:grpSpPr>
          <a:xfrm>
            <a:off x="35491" y="1228981"/>
            <a:ext cx="6410506" cy="3571870"/>
            <a:chOff x="-34423" y="2229934"/>
            <a:chExt cx="6410506" cy="3571870"/>
          </a:xfrm>
        </p:grpSpPr>
        <p:pic>
          <p:nvPicPr>
            <p:cNvPr id="1032" name="Picture 8" descr="Image result for diversity world map species">
              <a:extLst>
                <a:ext uri="{FF2B5EF4-FFF2-40B4-BE49-F238E27FC236}">
                  <a16:creationId xmlns:a16="http://schemas.microsoft.com/office/drawing/2014/main" id="{FBBFA910-24E5-AA5B-4238-76CFAFF39B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C08A063F-C4D7-496E-89A0-8DE18EE538D1}"/>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186ECB40-1D26-BD81-426E-1E3BFF238CB1}"/>
              </a:ext>
            </a:extLst>
          </p:cNvPr>
          <p:cNvSpPr txBox="1"/>
          <p:nvPr/>
        </p:nvSpPr>
        <p:spPr>
          <a:xfrm>
            <a:off x="8339543" y="3608558"/>
            <a:ext cx="652743" cy="369332"/>
          </a:xfrm>
          <a:prstGeom prst="rect">
            <a:avLst/>
          </a:prstGeom>
          <a:noFill/>
        </p:spPr>
        <p:txBody>
          <a:bodyPr wrap="none" rtlCol="0">
            <a:spAutoFit/>
          </a:bodyPr>
          <a:lstStyle/>
          <a:p>
            <a:r>
              <a:rPr lang="en-US" dirty="0"/>
              <a:t>1799</a:t>
            </a:r>
          </a:p>
        </p:txBody>
      </p:sp>
    </p:spTree>
    <p:extLst>
      <p:ext uri="{BB962C8B-B14F-4D97-AF65-F5344CB8AC3E}">
        <p14:creationId xmlns:p14="http://schemas.microsoft.com/office/powerpoint/2010/main" val="138922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6449</TotalTime>
  <Words>6126</Words>
  <Application>Microsoft Office PowerPoint</Application>
  <PresentationFormat>On-screen Show (4:3)</PresentationFormat>
  <Paragraphs>633</Paragraphs>
  <Slides>91</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Arial</vt:lpstr>
      <vt:lpstr>Arial Black</vt:lpstr>
      <vt:lpstr>Calibri</vt:lpstr>
      <vt:lpstr>Calibri Light</vt:lpstr>
      <vt:lpstr>Office Theme</vt:lpstr>
      <vt:lpstr>Biodiversity patterns</vt:lpstr>
      <vt:lpstr>Motivating questions</vt:lpstr>
      <vt:lpstr>PowerPoint Presentation</vt:lpstr>
      <vt:lpstr>PowerPoint Presentation</vt:lpstr>
      <vt:lpstr>PowerPoint Presentation</vt:lpstr>
      <vt:lpstr>PowerPoint Presentation</vt:lpstr>
      <vt:lpstr>PowerPoint Presentation</vt:lpstr>
      <vt:lpstr>THREE BIODIVERSITY PATTERNS</vt:lpstr>
      <vt:lpstr>Elevational  diversity gradient</vt:lpstr>
      <vt:lpstr>Elevational diversity gradient</vt:lpstr>
      <vt:lpstr>PowerPoint Presentation</vt:lpstr>
      <vt:lpstr>PowerPoint Presentation</vt:lpstr>
      <vt:lpstr>BIODIVERSITY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Kuhn, Popperian Science, Truth</vt:lpstr>
      <vt:lpstr>Kuhn, Popperian Science, Truth</vt:lpstr>
      <vt:lpstr>PowerPoint Presentation</vt:lpstr>
      <vt:lpstr>PowerPoint Presentation</vt:lpstr>
      <vt:lpstr>PowerPoint Presentation</vt:lpstr>
      <vt:lpstr>more than hundred explanations have been proposed</vt:lpstr>
      <vt:lpstr>PowerPoint Presentation</vt:lpstr>
      <vt:lpstr>PowerPoint Presentation</vt:lpstr>
      <vt:lpstr>Divide between equilibrial and historical views of diversity dynamics</vt:lpstr>
      <vt:lpstr>PowerPoint Presentation</vt:lpstr>
      <vt:lpstr>PowerPoint Presentation</vt:lpstr>
      <vt:lpstr>PowerPoint Presentation</vt:lpstr>
      <vt:lpstr>Examples  of empirical studies</vt:lpstr>
      <vt:lpstr>PowerPoint Presentation</vt:lpstr>
      <vt:lpstr>PowerPoint Presentation</vt:lpstr>
      <vt:lpstr>PowerPoint Presentation</vt:lpstr>
      <vt:lpstr>PowerPoint Presentation</vt:lpstr>
      <vt:lpstr>PowerPoint Presentation</vt:lpstr>
      <vt:lpstr>The causes of diversity patterns have not been convincingly resolved yet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theory</vt:lpstr>
      <vt:lpstr>PowerPoint Presentation</vt:lpstr>
      <vt:lpstr>Temperature kinetics</vt:lpstr>
      <vt:lpstr>scaling relationships in ecology</vt:lpstr>
      <vt:lpstr>Metabolic theory</vt:lpstr>
      <vt:lpstr>PowerPoint Presentation</vt:lpstr>
      <vt:lpstr>Energy limits</vt:lpstr>
      <vt:lpstr>PowerPoint Presentation</vt:lpstr>
      <vt:lpstr>Geometric constraints explain much of the species richness in African birds</vt:lpstr>
      <vt:lpstr>Null model: Geometric constraints</vt:lpstr>
      <vt:lpstr>PowerPoint Presentation</vt:lpstr>
      <vt:lpstr>Null model: Geometric constraints</vt:lpstr>
      <vt:lpstr>PowerPoint Presentation</vt:lpstr>
      <vt:lpstr>latitudinal and elevational gradients</vt:lpstr>
      <vt:lpstr>PowerPoint Presentation</vt:lpstr>
      <vt:lpstr>PowerPoint Presentation</vt:lpstr>
      <vt:lpstr>P – value </vt:lpstr>
      <vt:lpstr>P – value </vt:lpstr>
      <vt:lpstr>P – value </vt:lpstr>
      <vt:lpstr>P – value </vt:lpstr>
      <vt:lpstr>P – value </vt:lpstr>
      <vt:lpstr>PowerPoint Presentation</vt:lpstr>
      <vt:lpstr>PowerPoint Presentation</vt:lpstr>
      <vt:lpstr>Model fitting: Likelihood</vt:lpstr>
      <vt:lpstr>Model fitting: Likelihood</vt:lpstr>
      <vt:lpstr>Model fitting: Likelihood</vt:lpstr>
      <vt:lpstr>Model fitting: Likelihood</vt:lpstr>
      <vt:lpstr>PowerPoint Presentation</vt:lpstr>
      <vt:lpstr>PowerPoint Presentation</vt:lpstr>
      <vt:lpstr>Akaike’s information criterion</vt:lpstr>
      <vt:lpstr>Akaike’s information criterion</vt:lpstr>
      <vt:lpstr>Akaike’s information criterion</vt:lpstr>
      <vt:lpstr>Akaike’s weights</vt:lpstr>
      <vt:lpstr>Akaike’s weights</vt:lpstr>
      <vt:lpstr>Evaluating model fit</vt:lpstr>
      <vt:lpstr>PowerPoint Presentation</vt:lpstr>
      <vt:lpstr>PowerPoint Presentation</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Antonin Machac</dc:creator>
  <cp:lastModifiedBy>Antonin Machac</cp:lastModifiedBy>
  <cp:revision>417</cp:revision>
  <dcterms:created xsi:type="dcterms:W3CDTF">2018-12-11T21:23:53Z</dcterms:created>
  <dcterms:modified xsi:type="dcterms:W3CDTF">2025-09-16T11:17:29Z</dcterms:modified>
</cp:coreProperties>
</file>